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66" r:id="rId3"/>
    <p:sldId id="267" r:id="rId4"/>
    <p:sldId id="268" r:id="rId5"/>
    <p:sldId id="269" r:id="rId6"/>
    <p:sldId id="271" r:id="rId7"/>
    <p:sldId id="272" r:id="rId8"/>
    <p:sldId id="274" r:id="rId9"/>
    <p:sldId id="283" r:id="rId10"/>
    <p:sldId id="257" r:id="rId11"/>
    <p:sldId id="277" r:id="rId12"/>
    <p:sldId id="280" r:id="rId13"/>
    <p:sldId id="297" r:id="rId14"/>
    <p:sldId id="278" r:id="rId15"/>
    <p:sldId id="279" r:id="rId16"/>
    <p:sldId id="288" r:id="rId17"/>
    <p:sldId id="275" r:id="rId18"/>
    <p:sldId id="282" r:id="rId19"/>
    <p:sldId id="284" r:id="rId20"/>
    <p:sldId id="287" r:id="rId21"/>
    <p:sldId id="286" r:id="rId22"/>
    <p:sldId id="289" r:id="rId23"/>
    <p:sldId id="285" r:id="rId24"/>
    <p:sldId id="290" r:id="rId25"/>
    <p:sldId id="292" r:id="rId26"/>
    <p:sldId id="291" r:id="rId27"/>
    <p:sldId id="293" r:id="rId28"/>
    <p:sldId id="294" r:id="rId29"/>
    <p:sldId id="295" r:id="rId30"/>
    <p:sldId id="296" r:id="rId31"/>
  </p:sldIdLst>
  <p:sldSz cx="9144000" cy="5143500" type="screen16x9"/>
  <p:notesSz cx="6858000" cy="9144000"/>
  <p:embeddedFontLst>
    <p:embeddedFont>
      <p:font typeface="Avenir Next LT Pro Light" panose="020B0304020202020204" pitchFamily="34" charset="0"/>
      <p:regular r:id="rId33"/>
      <p:italic r:id="rId34"/>
    </p:embeddedFont>
    <p:embeddedFont>
      <p:font typeface="Calibri" panose="020F0502020204030204" pitchFamily="34" charset="0"/>
      <p:regular r:id="rId35"/>
      <p:bold r:id="rId36"/>
      <p:italic r:id="rId37"/>
      <p:boldItalic r:id="rId38"/>
    </p:embeddedFont>
    <p:embeddedFont>
      <p:font typeface="Merriweather" panose="020B0604020202020204"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Roboto Condensed" panose="02000000000000000000" pitchFamily="2" charset="0"/>
      <p:regular r:id="rId47"/>
      <p:bold r:id="rId48"/>
      <p:italic r:id="rId49"/>
      <p:boldItalic r:id="rId50"/>
    </p:embeddedFont>
    <p:embeddedFont>
      <p:font typeface="Roboto Light" panose="02000000000000000000" pitchFamily="2" charset="0"/>
      <p:regular r:id="rId51"/>
      <p:italic r:id="rId52"/>
    </p:embeddedFont>
    <p:embeddedFont>
      <p:font typeface="Roboto Mono" pitchFamily="2" charset="0"/>
      <p:regular r:id="rId53"/>
      <p:bold r:id="rId54"/>
      <p:italic r:id="rId55"/>
      <p:boldItalic r:id="rId56"/>
    </p:embeddedFont>
    <p:embeddedFont>
      <p:font typeface="Roboto Mono Thin" pitchFamily="2" charset="0"/>
      <p:regular r:id="rId57"/>
      <p:italic r:id="rId58"/>
    </p:embeddedFont>
    <p:embeddedFont>
      <p:font typeface="Segoe Print" panose="02000600000000000000" pitchFamily="2" charset="0"/>
      <p:regular r:id="rId59"/>
      <p:bold r:id="rId60"/>
    </p:embeddedFont>
    <p:embeddedFont>
      <p:font typeface="Segoe UI" panose="020B0502040204020203" pitchFamily="34" charset="0"/>
      <p:regular r:id="rId61"/>
      <p:bold r:id="rId62"/>
      <p:italic r:id="rId63"/>
      <p:boldItalic r:id="rId64"/>
    </p:embeddedFont>
    <p:embeddedFont>
      <p:font typeface="Segoe UI Emoji" panose="020B0502040204020203" pitchFamily="34" charset="0"/>
      <p:regular r:id="rId65"/>
    </p:embeddedFont>
    <p:embeddedFont>
      <p:font typeface="Segoe UI Light" panose="020B0502040204020203" pitchFamily="34" charset="0"/>
      <p:regular r:id="rId66"/>
      <p:italic r:id="rId67"/>
    </p:embeddedFont>
    <p:embeddedFont>
      <p:font typeface="Segoe UI Semilight" panose="020B0402040204020203" pitchFamily="34" charset="0"/>
      <p:regular r:id="rId68"/>
      <p:italic r:id="rId69"/>
    </p:embeddedFont>
    <p:embeddedFont>
      <p:font typeface="Tahoma" panose="020B0604030504040204" pitchFamily="34" charset="0"/>
      <p:regular r:id="rId70"/>
      <p:bold r:id="rId71"/>
    </p:embeddedFont>
    <p:embeddedFont>
      <p:font typeface="Univers Condensed" panose="020B0506020202050204" pitchFamily="34" charset="0"/>
      <p:regular r:id="rId72"/>
      <p:bold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AEAF2"/>
    <a:srgbClr val="00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0" d="100"/>
          <a:sy n="110" d="100"/>
        </p:scale>
        <p:origin x="1200" y="5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font" Target="fonts/font31.fntdata"/><Relationship Id="rId68" Type="http://schemas.openxmlformats.org/officeDocument/2006/relationships/font" Target="fonts/font36.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61" Type="http://schemas.openxmlformats.org/officeDocument/2006/relationships/font" Target="fonts/font2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openxmlformats.org/officeDocument/2006/relationships/font" Target="fonts/font4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font" Target="fonts/font37.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72" Type="http://schemas.openxmlformats.org/officeDocument/2006/relationships/font" Target="fonts/font4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font" Target="fonts/font3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a71e84df49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a71e84df49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147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84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621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71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589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Séries temporais! Dados devem ser tratados de foram diferente.</a:t>
            </a:r>
            <a:endParaRPr dirty="0"/>
          </a:p>
        </p:txBody>
      </p:sp>
    </p:spTree>
    <p:extLst>
      <p:ext uri="{BB962C8B-B14F-4D97-AF65-F5344CB8AC3E}">
        <p14:creationId xmlns:p14="http://schemas.microsoft.com/office/powerpoint/2010/main" val="1246278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71e84df49_0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71e84df49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912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875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361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18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922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879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71e84df49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71e84df49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506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558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dirty="0"/>
              <a:t>Relação do PIB per capita com a produção científica de cada país</a:t>
            </a:r>
            <a:endParaRPr sz="3400" dirty="0"/>
          </a:p>
        </p:txBody>
      </p:sp>
      <p:pic>
        <p:nvPicPr>
          <p:cNvPr id="65" name="Google Shape;65;p13"/>
          <p:cNvPicPr preferRelativeResize="0"/>
          <p:nvPr/>
        </p:nvPicPr>
        <p:blipFill>
          <a:blip r:embed="rId3">
            <a:alphaModFix/>
          </a:blip>
          <a:stretch>
            <a:fillRect/>
          </a:stretch>
        </p:blipFill>
        <p:spPr>
          <a:xfrm rot="-968174">
            <a:off x="3318347" y="2562419"/>
            <a:ext cx="7236130" cy="3171462"/>
          </a:xfrm>
          <a:prstGeom prst="rect">
            <a:avLst/>
          </a:prstGeom>
          <a:noFill/>
          <a:ln>
            <a:noFill/>
          </a:ln>
        </p:spPr>
      </p:pic>
      <p:pic>
        <p:nvPicPr>
          <p:cNvPr id="66" name="Google Shape;66;p13"/>
          <p:cNvPicPr preferRelativeResize="0"/>
          <p:nvPr/>
        </p:nvPicPr>
        <p:blipFill>
          <a:blip r:embed="rId4">
            <a:alphaModFix/>
          </a:blip>
          <a:stretch>
            <a:fillRect/>
          </a:stretch>
        </p:blipFill>
        <p:spPr>
          <a:xfrm>
            <a:off x="184650" y="2910225"/>
            <a:ext cx="3499650" cy="2281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4"/>
          <p:cNvPicPr preferRelativeResize="0"/>
          <p:nvPr/>
        </p:nvPicPr>
        <p:blipFill>
          <a:blip r:embed="rId3">
            <a:alphaModFix amt="30000"/>
          </a:blip>
          <a:stretch>
            <a:fillRect/>
          </a:stretch>
        </p:blipFill>
        <p:spPr>
          <a:xfrm>
            <a:off x="1594050" y="917575"/>
            <a:ext cx="5897651" cy="5897651"/>
          </a:xfrm>
          <a:prstGeom prst="rect">
            <a:avLst/>
          </a:prstGeom>
          <a:noFill/>
          <a:ln>
            <a:noFill/>
          </a:ln>
        </p:spPr>
      </p:pic>
      <p:sp>
        <p:nvSpPr>
          <p:cNvPr id="72" name="Google Shape;72;p14"/>
          <p:cNvSpPr txBox="1"/>
          <p:nvPr/>
        </p:nvSpPr>
        <p:spPr>
          <a:xfrm>
            <a:off x="225725" y="104800"/>
            <a:ext cx="8634300" cy="14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Roboto Light" panose="02000000000000000000" pitchFamily="2" charset="0"/>
                <a:ea typeface="Roboto Light" panose="02000000000000000000" pitchFamily="2" charset="0"/>
                <a:cs typeface="Roboto"/>
                <a:sym typeface="Roboto"/>
              </a:rPr>
              <a:t>Is it possible to predict a country’s GDP per capita using variables related to its population, scientific production and government efficiency?</a:t>
            </a:r>
            <a:endParaRPr sz="1800" dirty="0">
              <a:latin typeface="Roboto Light" panose="02000000000000000000" pitchFamily="2" charset="0"/>
              <a:ea typeface="Roboto Light" panose="02000000000000000000" pitchFamily="2" charset="0"/>
              <a:cs typeface="Roboto"/>
              <a:sym typeface="Roboto"/>
            </a:endParaRPr>
          </a:p>
        </p:txBody>
      </p:sp>
      <p:pic>
        <p:nvPicPr>
          <p:cNvPr id="73" name="Google Shape;73;p14"/>
          <p:cNvPicPr preferRelativeResize="0"/>
          <p:nvPr/>
        </p:nvPicPr>
        <p:blipFill>
          <a:blip r:embed="rId4">
            <a:alphaModFix/>
          </a:blip>
          <a:stretch>
            <a:fillRect/>
          </a:stretch>
        </p:blipFill>
        <p:spPr>
          <a:xfrm>
            <a:off x="392186" y="3524000"/>
            <a:ext cx="1956625" cy="684825"/>
          </a:xfrm>
          <a:prstGeom prst="rect">
            <a:avLst/>
          </a:prstGeom>
          <a:noFill/>
          <a:ln>
            <a:noFill/>
          </a:ln>
        </p:spPr>
      </p:pic>
      <p:pic>
        <p:nvPicPr>
          <p:cNvPr id="74" name="Google Shape;74;p14"/>
          <p:cNvPicPr preferRelativeResize="0"/>
          <p:nvPr/>
        </p:nvPicPr>
        <p:blipFill>
          <a:blip r:embed="rId5">
            <a:alphaModFix/>
          </a:blip>
          <a:stretch>
            <a:fillRect/>
          </a:stretch>
        </p:blipFill>
        <p:spPr>
          <a:xfrm>
            <a:off x="520518" y="955563"/>
            <a:ext cx="1310407" cy="1503325"/>
          </a:xfrm>
          <a:prstGeom prst="rect">
            <a:avLst/>
          </a:prstGeom>
          <a:noFill/>
          <a:ln>
            <a:noFill/>
          </a:ln>
        </p:spPr>
      </p:pic>
      <p:pic>
        <p:nvPicPr>
          <p:cNvPr id="75" name="Google Shape;75;p14"/>
          <p:cNvPicPr preferRelativeResize="0"/>
          <p:nvPr/>
        </p:nvPicPr>
        <p:blipFill>
          <a:blip r:embed="rId6">
            <a:alphaModFix/>
          </a:blip>
          <a:stretch>
            <a:fillRect/>
          </a:stretch>
        </p:blipFill>
        <p:spPr>
          <a:xfrm>
            <a:off x="6697236" y="922737"/>
            <a:ext cx="1537400" cy="860950"/>
          </a:xfrm>
          <a:prstGeom prst="rect">
            <a:avLst/>
          </a:prstGeom>
          <a:noFill/>
          <a:ln>
            <a:noFill/>
          </a:ln>
        </p:spPr>
      </p:pic>
      <p:sp>
        <p:nvSpPr>
          <p:cNvPr id="76" name="Google Shape;76;p14"/>
          <p:cNvSpPr txBox="1"/>
          <p:nvPr/>
        </p:nvSpPr>
        <p:spPr>
          <a:xfrm>
            <a:off x="185438" y="2220625"/>
            <a:ext cx="2015400" cy="419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dirty="0">
                <a:latin typeface="Roboto"/>
                <a:ea typeface="Roboto"/>
                <a:cs typeface="Roboto"/>
                <a:sym typeface="Roboto"/>
              </a:rPr>
              <a:t>Demographic data</a:t>
            </a:r>
          </a:p>
          <a:p>
            <a:pPr marL="457200" lvl="0" indent="-317500" algn="l" rtl="0">
              <a:spcBef>
                <a:spcPts val="0"/>
              </a:spcBef>
              <a:spcAft>
                <a:spcPts val="0"/>
              </a:spcAft>
              <a:buSzPts val="1400"/>
              <a:buFont typeface="Roboto"/>
              <a:buChar char="●"/>
            </a:pPr>
            <a:r>
              <a:rPr lang="en" dirty="0">
                <a:latin typeface="Roboto"/>
                <a:ea typeface="Roboto"/>
                <a:cs typeface="Roboto"/>
                <a:sym typeface="Roboto"/>
              </a:rPr>
              <a:t>Avg. adult schooling</a:t>
            </a:r>
            <a:endParaRPr dirty="0">
              <a:latin typeface="Roboto"/>
              <a:ea typeface="Roboto"/>
              <a:cs typeface="Roboto"/>
              <a:sym typeface="Roboto"/>
            </a:endParaRPr>
          </a:p>
        </p:txBody>
      </p:sp>
      <p:sp>
        <p:nvSpPr>
          <p:cNvPr id="77" name="Google Shape;77;p14"/>
          <p:cNvSpPr txBox="1"/>
          <p:nvPr/>
        </p:nvSpPr>
        <p:spPr>
          <a:xfrm>
            <a:off x="225730" y="4255375"/>
            <a:ext cx="2631000" cy="362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dirty="0">
                <a:latin typeface="Roboto"/>
                <a:ea typeface="Roboto"/>
                <a:cs typeface="Roboto"/>
                <a:sym typeface="Roboto"/>
              </a:rPr>
              <a:t>Scientific Production</a:t>
            </a:r>
            <a:endParaRPr dirty="0">
              <a:latin typeface="Roboto"/>
              <a:ea typeface="Roboto"/>
              <a:cs typeface="Roboto"/>
              <a:sym typeface="Roboto"/>
            </a:endParaRPr>
          </a:p>
        </p:txBody>
      </p:sp>
      <p:sp>
        <p:nvSpPr>
          <p:cNvPr id="78" name="Google Shape;78;p14"/>
          <p:cNvSpPr txBox="1"/>
          <p:nvPr/>
        </p:nvSpPr>
        <p:spPr>
          <a:xfrm>
            <a:off x="6140886" y="1783699"/>
            <a:ext cx="2378100" cy="419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pt-BR" dirty="0">
                <a:latin typeface="Roboto"/>
                <a:ea typeface="Roboto"/>
                <a:cs typeface="Roboto"/>
                <a:sym typeface="Roboto"/>
              </a:rPr>
              <a:t>GDP per capita</a:t>
            </a:r>
            <a:endParaRPr dirty="0">
              <a:latin typeface="Roboto"/>
              <a:ea typeface="Roboto"/>
              <a:cs typeface="Roboto"/>
              <a:sym typeface="Roboto"/>
            </a:endParaRPr>
          </a:p>
          <a:p>
            <a:pPr marL="457200" lvl="0" indent="-317500" algn="l" rtl="0">
              <a:spcBef>
                <a:spcPts val="0"/>
              </a:spcBef>
              <a:spcAft>
                <a:spcPts val="0"/>
              </a:spcAft>
              <a:buSzPts val="1400"/>
              <a:buFont typeface="Roboto"/>
              <a:buChar char="●"/>
            </a:pPr>
            <a:r>
              <a:rPr lang="pt-BR" dirty="0" err="1">
                <a:latin typeface="Roboto"/>
                <a:ea typeface="Roboto"/>
                <a:cs typeface="Roboto"/>
                <a:sym typeface="Roboto"/>
              </a:rPr>
              <a:t>Intellectual</a:t>
            </a:r>
            <a:r>
              <a:rPr lang="pt-BR" dirty="0">
                <a:latin typeface="Roboto"/>
                <a:ea typeface="Roboto"/>
                <a:cs typeface="Roboto"/>
                <a:sym typeface="Roboto"/>
              </a:rPr>
              <a:t> </a:t>
            </a:r>
            <a:r>
              <a:rPr lang="pt-BR" dirty="0" err="1">
                <a:latin typeface="Roboto"/>
                <a:ea typeface="Roboto"/>
                <a:cs typeface="Roboto"/>
                <a:sym typeface="Roboto"/>
              </a:rPr>
              <a:t>property</a:t>
            </a:r>
            <a:r>
              <a:rPr lang="pt-BR" dirty="0">
                <a:latin typeface="Roboto"/>
                <a:ea typeface="Roboto"/>
                <a:cs typeface="Roboto"/>
                <a:sym typeface="Roboto"/>
              </a:rPr>
              <a:t> (WIPO)</a:t>
            </a:r>
          </a:p>
        </p:txBody>
      </p:sp>
      <p:pic>
        <p:nvPicPr>
          <p:cNvPr id="79" name="Google Shape;79;p14"/>
          <p:cNvPicPr preferRelativeResize="0"/>
          <p:nvPr/>
        </p:nvPicPr>
        <p:blipFill>
          <a:blip r:embed="rId7">
            <a:alphaModFix/>
          </a:blip>
          <a:stretch>
            <a:fillRect/>
          </a:stretch>
        </p:blipFill>
        <p:spPr>
          <a:xfrm>
            <a:off x="6348769" y="3327769"/>
            <a:ext cx="2569501" cy="1013175"/>
          </a:xfrm>
          <a:prstGeom prst="rect">
            <a:avLst/>
          </a:prstGeom>
          <a:noFill/>
          <a:ln>
            <a:noFill/>
          </a:ln>
        </p:spPr>
      </p:pic>
      <p:sp>
        <p:nvSpPr>
          <p:cNvPr id="80" name="Google Shape;80;p14"/>
          <p:cNvSpPr txBox="1"/>
          <p:nvPr/>
        </p:nvSpPr>
        <p:spPr>
          <a:xfrm>
            <a:off x="6077568" y="4368431"/>
            <a:ext cx="3111900" cy="483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dirty="0">
                <a:latin typeface="Roboto"/>
                <a:ea typeface="Roboto"/>
                <a:cs typeface="Roboto"/>
                <a:sym typeface="Roboto"/>
              </a:rPr>
              <a:t>Government Effectiveness</a:t>
            </a:r>
            <a:endParaRPr dirty="0">
              <a:latin typeface="Roboto"/>
              <a:ea typeface="Roboto"/>
              <a:cs typeface="Roboto"/>
              <a:sym typeface="Roboto"/>
            </a:endParaRPr>
          </a:p>
        </p:txBody>
      </p:sp>
      <p:sp>
        <p:nvSpPr>
          <p:cNvPr id="81" name="Google Shape;81;p14"/>
          <p:cNvSpPr txBox="1"/>
          <p:nvPr/>
        </p:nvSpPr>
        <p:spPr>
          <a:xfrm>
            <a:off x="2942600" y="2507250"/>
            <a:ext cx="3077700" cy="168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700" b="1">
                <a:latin typeface="Roboto"/>
                <a:ea typeface="Roboto"/>
                <a:cs typeface="Roboto"/>
                <a:sym typeface="Roboto"/>
              </a:rPr>
              <a:t>Baseline Data</a:t>
            </a:r>
            <a:endParaRPr sz="4700" b="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E243F77B-383B-4F37-B7BC-768BE901F97E}"/>
              </a:ext>
            </a:extLst>
          </p:cNvPr>
          <p:cNvSpPr/>
          <p:nvPr/>
        </p:nvSpPr>
        <p:spPr>
          <a:xfrm>
            <a:off x="2" y="0"/>
            <a:ext cx="230909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7B327278-4A18-413E-8DE1-285F55DB2A7D}"/>
              </a:ext>
            </a:extLst>
          </p:cNvPr>
          <p:cNvSpPr txBox="1"/>
          <p:nvPr/>
        </p:nvSpPr>
        <p:spPr>
          <a:xfrm>
            <a:off x="1" y="1311558"/>
            <a:ext cx="2309090" cy="830997"/>
          </a:xfrm>
          <a:prstGeom prst="rect">
            <a:avLst/>
          </a:prstGeom>
          <a:noFill/>
        </p:spPr>
        <p:txBody>
          <a:bodyPr wrap="square" rtlCol="0">
            <a:spAutoFit/>
          </a:bodyPr>
          <a:lstStyle/>
          <a:p>
            <a:pPr algn="ctr"/>
            <a:r>
              <a:rPr lang="pt-BR" sz="2400" dirty="0" err="1">
                <a:solidFill>
                  <a:schemeClr val="bg1"/>
                </a:solidFill>
                <a:latin typeface="Univers Condensed" panose="020B0506020202050204" pitchFamily="34" charset="0"/>
              </a:rPr>
              <a:t>Initial</a:t>
            </a:r>
            <a:endParaRPr lang="pt-BR" sz="2400" dirty="0">
              <a:solidFill>
                <a:schemeClr val="bg1"/>
              </a:solidFill>
              <a:latin typeface="Univers Condensed" panose="020B0506020202050204" pitchFamily="34" charset="0"/>
            </a:endParaRPr>
          </a:p>
          <a:p>
            <a:pPr algn="ctr"/>
            <a:r>
              <a:rPr lang="pt-BR" sz="2400" dirty="0" err="1">
                <a:solidFill>
                  <a:schemeClr val="bg1"/>
                </a:solidFill>
                <a:latin typeface="Univers Condensed" panose="020B0506020202050204" pitchFamily="34" charset="0"/>
              </a:rPr>
              <a:t>Concerns</a:t>
            </a:r>
            <a:endParaRPr lang="pt-BR" sz="2400" dirty="0">
              <a:solidFill>
                <a:schemeClr val="bg1"/>
              </a:solidFill>
              <a:latin typeface="Univers Condensed" panose="020B0506020202050204" pitchFamily="34" charset="0"/>
            </a:endParaRPr>
          </a:p>
        </p:txBody>
      </p:sp>
      <p:sp>
        <p:nvSpPr>
          <p:cNvPr id="7" name="CaixaDeTexto 6">
            <a:extLst>
              <a:ext uri="{FF2B5EF4-FFF2-40B4-BE49-F238E27FC236}">
                <a16:creationId xmlns:a16="http://schemas.microsoft.com/office/drawing/2014/main" id="{36E270F3-50C6-47D7-B37B-DE0059E7CA66}"/>
              </a:ext>
            </a:extLst>
          </p:cNvPr>
          <p:cNvSpPr txBox="1"/>
          <p:nvPr/>
        </p:nvSpPr>
        <p:spPr>
          <a:xfrm>
            <a:off x="0" y="3093487"/>
            <a:ext cx="2309090" cy="400110"/>
          </a:xfrm>
          <a:prstGeom prst="rect">
            <a:avLst/>
          </a:prstGeom>
          <a:noFill/>
        </p:spPr>
        <p:txBody>
          <a:bodyPr wrap="square" rtlCol="0">
            <a:spAutoFit/>
          </a:bodyPr>
          <a:lstStyle/>
          <a:p>
            <a:pPr algn="ctr"/>
            <a:r>
              <a:rPr lang="pt-BR" sz="2000" spc="300" dirty="0">
                <a:solidFill>
                  <a:schemeClr val="bg1"/>
                </a:solidFill>
                <a:latin typeface="Univers Condensed" panose="020B0506020202050204" pitchFamily="34" charset="0"/>
              </a:rPr>
              <a:t>WB </a:t>
            </a:r>
            <a:r>
              <a:rPr lang="pt-BR" sz="2000" spc="300" dirty="0" err="1">
                <a:solidFill>
                  <a:schemeClr val="bg1"/>
                </a:solidFill>
                <a:latin typeface="Univers Condensed" panose="020B0506020202050204" pitchFamily="34" charset="0"/>
              </a:rPr>
              <a:t>vs</a:t>
            </a:r>
            <a:r>
              <a:rPr lang="pt-BR" sz="2000" spc="300" dirty="0">
                <a:solidFill>
                  <a:schemeClr val="bg1"/>
                </a:solidFill>
                <a:latin typeface="Univers Condensed" panose="020B0506020202050204" pitchFamily="34" charset="0"/>
              </a:rPr>
              <a:t> PWT</a:t>
            </a:r>
          </a:p>
        </p:txBody>
      </p:sp>
      <p:pic>
        <p:nvPicPr>
          <p:cNvPr id="6" name="Imagem 5">
            <a:extLst>
              <a:ext uri="{FF2B5EF4-FFF2-40B4-BE49-F238E27FC236}">
                <a16:creationId xmlns:a16="http://schemas.microsoft.com/office/drawing/2014/main" id="{C0611211-7AF6-4926-9CDC-F42BB92D5BCA}"/>
              </a:ext>
            </a:extLst>
          </p:cNvPr>
          <p:cNvPicPr>
            <a:picLocks noChangeAspect="1"/>
          </p:cNvPicPr>
          <p:nvPr/>
        </p:nvPicPr>
        <p:blipFill>
          <a:blip r:embed="rId2"/>
          <a:stretch>
            <a:fillRect/>
          </a:stretch>
        </p:blipFill>
        <p:spPr>
          <a:xfrm>
            <a:off x="2641600" y="525895"/>
            <a:ext cx="6147521" cy="4339426"/>
          </a:xfrm>
          <a:prstGeom prst="rect">
            <a:avLst/>
          </a:prstGeom>
        </p:spPr>
      </p:pic>
    </p:spTree>
    <p:extLst>
      <p:ext uri="{BB962C8B-B14F-4D97-AF65-F5344CB8AC3E}">
        <p14:creationId xmlns:p14="http://schemas.microsoft.com/office/powerpoint/2010/main" val="816760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E243F77B-383B-4F37-B7BC-768BE901F97E}"/>
              </a:ext>
            </a:extLst>
          </p:cNvPr>
          <p:cNvSpPr/>
          <p:nvPr/>
        </p:nvSpPr>
        <p:spPr>
          <a:xfrm>
            <a:off x="2" y="0"/>
            <a:ext cx="230909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7B327278-4A18-413E-8DE1-285F55DB2A7D}"/>
              </a:ext>
            </a:extLst>
          </p:cNvPr>
          <p:cNvSpPr txBox="1"/>
          <p:nvPr/>
        </p:nvSpPr>
        <p:spPr>
          <a:xfrm>
            <a:off x="1" y="1254406"/>
            <a:ext cx="2309090" cy="830997"/>
          </a:xfrm>
          <a:prstGeom prst="rect">
            <a:avLst/>
          </a:prstGeom>
          <a:noFill/>
        </p:spPr>
        <p:txBody>
          <a:bodyPr wrap="square" rtlCol="0">
            <a:spAutoFit/>
          </a:bodyPr>
          <a:lstStyle/>
          <a:p>
            <a:pPr algn="ctr"/>
            <a:r>
              <a:rPr lang="pt-BR" sz="2400" dirty="0" err="1">
                <a:solidFill>
                  <a:schemeClr val="bg1"/>
                </a:solidFill>
                <a:latin typeface="Univers Condensed" panose="020B0506020202050204" pitchFamily="34" charset="0"/>
              </a:rPr>
              <a:t>Initial</a:t>
            </a:r>
            <a:endParaRPr lang="pt-BR" sz="2400" dirty="0">
              <a:solidFill>
                <a:schemeClr val="bg1"/>
              </a:solidFill>
              <a:latin typeface="Univers Condensed" panose="020B0506020202050204" pitchFamily="34" charset="0"/>
            </a:endParaRPr>
          </a:p>
          <a:p>
            <a:pPr algn="ctr"/>
            <a:r>
              <a:rPr lang="pt-BR" sz="2400" dirty="0" err="1">
                <a:solidFill>
                  <a:schemeClr val="bg1"/>
                </a:solidFill>
                <a:latin typeface="Univers Condensed" panose="020B0506020202050204" pitchFamily="34" charset="0"/>
              </a:rPr>
              <a:t>Concerns</a:t>
            </a:r>
            <a:endParaRPr lang="pt-BR" sz="2400" dirty="0">
              <a:solidFill>
                <a:schemeClr val="bg1"/>
              </a:solidFill>
              <a:latin typeface="Univers Condensed" panose="020B0506020202050204" pitchFamily="34" charset="0"/>
            </a:endParaRPr>
          </a:p>
        </p:txBody>
      </p:sp>
      <p:sp>
        <p:nvSpPr>
          <p:cNvPr id="7" name="CaixaDeTexto 6">
            <a:extLst>
              <a:ext uri="{FF2B5EF4-FFF2-40B4-BE49-F238E27FC236}">
                <a16:creationId xmlns:a16="http://schemas.microsoft.com/office/drawing/2014/main" id="{36E270F3-50C6-47D7-B37B-DE0059E7CA66}"/>
              </a:ext>
            </a:extLst>
          </p:cNvPr>
          <p:cNvSpPr txBox="1"/>
          <p:nvPr/>
        </p:nvSpPr>
        <p:spPr>
          <a:xfrm>
            <a:off x="184728" y="2741997"/>
            <a:ext cx="1939636" cy="707886"/>
          </a:xfrm>
          <a:prstGeom prst="rect">
            <a:avLst/>
          </a:prstGeom>
          <a:noFill/>
        </p:spPr>
        <p:txBody>
          <a:bodyPr wrap="square" rtlCol="0">
            <a:spAutoFit/>
          </a:bodyPr>
          <a:lstStyle/>
          <a:p>
            <a:pPr algn="ctr"/>
            <a:r>
              <a:rPr lang="pt-BR" sz="2000" dirty="0" err="1">
                <a:solidFill>
                  <a:schemeClr val="bg1"/>
                </a:solidFill>
                <a:latin typeface="Univers Condensed" panose="020B0506020202050204" pitchFamily="34" charset="0"/>
              </a:rPr>
              <a:t>Feature</a:t>
            </a:r>
            <a:endParaRPr lang="pt-BR" sz="2000" dirty="0">
              <a:solidFill>
                <a:schemeClr val="bg1"/>
              </a:solidFill>
              <a:latin typeface="Univers Condensed" panose="020B0506020202050204" pitchFamily="34" charset="0"/>
            </a:endParaRPr>
          </a:p>
          <a:p>
            <a:pPr algn="ctr"/>
            <a:r>
              <a:rPr lang="pt-BR" sz="2000" dirty="0" err="1">
                <a:solidFill>
                  <a:schemeClr val="bg1"/>
                </a:solidFill>
                <a:latin typeface="Univers Condensed" panose="020B0506020202050204" pitchFamily="34" charset="0"/>
              </a:rPr>
              <a:t>Engineering</a:t>
            </a:r>
            <a:endParaRPr lang="pt-BR" sz="2000" dirty="0">
              <a:solidFill>
                <a:schemeClr val="bg1"/>
              </a:solidFill>
              <a:latin typeface="Univers Condensed" panose="020B0506020202050204" pitchFamily="34" charset="0"/>
            </a:endParaRPr>
          </a:p>
        </p:txBody>
      </p:sp>
      <p:sp>
        <p:nvSpPr>
          <p:cNvPr id="2" name="CaixaDeTexto 1">
            <a:extLst>
              <a:ext uri="{FF2B5EF4-FFF2-40B4-BE49-F238E27FC236}">
                <a16:creationId xmlns:a16="http://schemas.microsoft.com/office/drawing/2014/main" id="{709885C8-8CAC-40EC-B3B3-887FB5C56EEB}"/>
              </a:ext>
            </a:extLst>
          </p:cNvPr>
          <p:cNvSpPr txBox="1"/>
          <p:nvPr/>
        </p:nvSpPr>
        <p:spPr>
          <a:xfrm>
            <a:off x="3380906" y="471175"/>
            <a:ext cx="5079207" cy="4201150"/>
          </a:xfrm>
          <a:prstGeom prst="rect">
            <a:avLst/>
          </a:prstGeom>
          <a:noFill/>
        </p:spPr>
        <p:txBody>
          <a:bodyPr wrap="square" rtlCol="0">
            <a:spAutoFit/>
          </a:bodyPr>
          <a:lstStyle/>
          <a:p>
            <a:pPr>
              <a:lnSpc>
                <a:spcPct val="150000"/>
              </a:lnSpc>
            </a:pPr>
            <a:r>
              <a:rPr lang="pt-BR" sz="1800" b="1" dirty="0" err="1">
                <a:latin typeface="Roboto Condensed" panose="02000000000000000000" pitchFamily="2" charset="0"/>
                <a:ea typeface="Roboto Condensed" panose="02000000000000000000" pitchFamily="2" charset="0"/>
              </a:rPr>
              <a:t>Sink</a:t>
            </a:r>
            <a:r>
              <a:rPr lang="pt-BR" sz="1800" b="1" dirty="0">
                <a:latin typeface="Roboto Condensed" panose="02000000000000000000" pitchFamily="2" charset="0"/>
                <a:ea typeface="Roboto Condensed" panose="02000000000000000000" pitchFamily="2" charset="0"/>
              </a:rPr>
              <a:t> OFC </a:t>
            </a:r>
            <a:r>
              <a:rPr lang="pt-BR" sz="1800" b="1" dirty="0" err="1">
                <a:latin typeface="Roboto Condensed" panose="02000000000000000000" pitchFamily="2" charset="0"/>
                <a:ea typeface="Roboto Condensed" panose="02000000000000000000" pitchFamily="2" charset="0"/>
              </a:rPr>
              <a:t>and</a:t>
            </a:r>
            <a:r>
              <a:rPr lang="pt-BR" sz="1800" b="1" dirty="0">
                <a:latin typeface="Roboto Condensed" panose="02000000000000000000" pitchFamily="2" charset="0"/>
                <a:ea typeface="Roboto Condensed" panose="02000000000000000000" pitchFamily="2" charset="0"/>
              </a:rPr>
              <a:t> </a:t>
            </a:r>
            <a:r>
              <a:rPr lang="pt-BR" sz="1800" b="1" dirty="0" err="1">
                <a:latin typeface="Roboto Condensed" panose="02000000000000000000" pitchFamily="2" charset="0"/>
                <a:ea typeface="Roboto Condensed" panose="02000000000000000000" pitchFamily="2" charset="0"/>
              </a:rPr>
              <a:t>Conduit</a:t>
            </a:r>
            <a:r>
              <a:rPr lang="pt-BR" sz="1800" b="1" dirty="0">
                <a:latin typeface="Roboto Condensed" panose="02000000000000000000" pitchFamily="2" charset="0"/>
                <a:ea typeface="Roboto Condensed" panose="02000000000000000000" pitchFamily="2" charset="0"/>
              </a:rPr>
              <a:t> OFC</a:t>
            </a:r>
          </a:p>
          <a:p>
            <a:pPr>
              <a:lnSpc>
                <a:spcPct val="150000"/>
              </a:lnSpc>
            </a:pPr>
            <a:r>
              <a:rPr lang="pt-BR" sz="1800" b="1" dirty="0">
                <a:latin typeface="Roboto Condensed" panose="02000000000000000000" pitchFamily="2" charset="0"/>
                <a:ea typeface="Roboto Condensed" panose="02000000000000000000" pitchFamily="2" charset="0"/>
              </a:rPr>
              <a:t>	</a:t>
            </a:r>
            <a:r>
              <a:rPr lang="pt-BR" sz="1800" dirty="0" err="1">
                <a:latin typeface="Roboto Condensed" panose="02000000000000000000" pitchFamily="2" charset="0"/>
                <a:ea typeface="Roboto Condensed" panose="02000000000000000000" pitchFamily="2" charset="0"/>
              </a:rPr>
              <a:t>Tax</a:t>
            </a:r>
            <a:r>
              <a:rPr lang="pt-BR" sz="1800" dirty="0">
                <a:latin typeface="Roboto Condensed" panose="02000000000000000000" pitchFamily="2" charset="0"/>
                <a:ea typeface="Roboto Condensed" panose="02000000000000000000" pitchFamily="2" charset="0"/>
              </a:rPr>
              <a:t> </a:t>
            </a:r>
            <a:r>
              <a:rPr lang="pt-BR" sz="1800" dirty="0" err="1">
                <a:latin typeface="Roboto Condensed" panose="02000000000000000000" pitchFamily="2" charset="0"/>
                <a:ea typeface="Roboto Condensed" panose="02000000000000000000" pitchFamily="2" charset="0"/>
              </a:rPr>
              <a:t>haven</a:t>
            </a:r>
            <a:r>
              <a:rPr lang="pt-BR" sz="1800" dirty="0">
                <a:latin typeface="Roboto Condensed" panose="02000000000000000000" pitchFamily="2" charset="0"/>
                <a:ea typeface="Roboto Condensed" panose="02000000000000000000" pitchFamily="2" charset="0"/>
              </a:rPr>
              <a:t> countries</a:t>
            </a:r>
          </a:p>
          <a:p>
            <a:endParaRPr lang="pt-BR" sz="1800" b="1" dirty="0">
              <a:latin typeface="Roboto Condensed" panose="02000000000000000000" pitchFamily="2" charset="0"/>
              <a:ea typeface="Roboto Condensed" panose="02000000000000000000" pitchFamily="2" charset="0"/>
            </a:endParaRPr>
          </a:p>
          <a:p>
            <a:pPr>
              <a:lnSpc>
                <a:spcPct val="150000"/>
              </a:lnSpc>
            </a:pPr>
            <a:r>
              <a:rPr lang="pt-BR" sz="1800" b="1" dirty="0">
                <a:latin typeface="Roboto Condensed" panose="02000000000000000000" pitchFamily="2" charset="0"/>
                <a:ea typeface="Roboto Condensed" panose="02000000000000000000" pitchFamily="2" charset="0"/>
              </a:rPr>
              <a:t>Total </a:t>
            </a:r>
            <a:r>
              <a:rPr lang="pt-BR" sz="1800" b="1" dirty="0" err="1">
                <a:latin typeface="Roboto Condensed" panose="02000000000000000000" pitchFamily="2" charset="0"/>
                <a:ea typeface="Roboto Condensed" panose="02000000000000000000" pitchFamily="2" charset="0"/>
              </a:rPr>
              <a:t>Acumulated</a:t>
            </a:r>
            <a:r>
              <a:rPr lang="pt-BR" sz="1800" b="1" dirty="0">
                <a:latin typeface="Roboto Condensed" panose="02000000000000000000" pitchFamily="2" charset="0"/>
                <a:ea typeface="Roboto Condensed" panose="02000000000000000000" pitchFamily="2" charset="0"/>
              </a:rPr>
              <a:t> Milenia </a:t>
            </a:r>
            <a:r>
              <a:rPr lang="pt-BR" sz="1800" b="1" dirty="0" err="1">
                <a:latin typeface="Roboto Condensed" panose="02000000000000000000" pitchFamily="2" charset="0"/>
                <a:ea typeface="Roboto Condensed" panose="02000000000000000000" pitchFamily="2" charset="0"/>
              </a:rPr>
              <a:t>of</a:t>
            </a:r>
            <a:r>
              <a:rPr lang="pt-BR" sz="1800" b="1" dirty="0">
                <a:latin typeface="Roboto Condensed" panose="02000000000000000000" pitchFamily="2" charset="0"/>
                <a:ea typeface="Roboto Condensed" panose="02000000000000000000" pitchFamily="2" charset="0"/>
              </a:rPr>
              <a:t> </a:t>
            </a:r>
            <a:r>
              <a:rPr lang="pt-BR" sz="1800" b="1" dirty="0" err="1">
                <a:latin typeface="Roboto Condensed" panose="02000000000000000000" pitchFamily="2" charset="0"/>
                <a:ea typeface="Roboto Condensed" panose="02000000000000000000" pitchFamily="2" charset="0"/>
              </a:rPr>
              <a:t>Schooling</a:t>
            </a:r>
            <a:r>
              <a:rPr lang="pt-BR" sz="1800" b="1" dirty="0">
                <a:latin typeface="Roboto Condensed" panose="02000000000000000000" pitchFamily="2" charset="0"/>
                <a:ea typeface="Roboto Condensed" panose="02000000000000000000" pitchFamily="2" charset="0"/>
              </a:rPr>
              <a:t> (TAMS)</a:t>
            </a:r>
          </a:p>
          <a:p>
            <a:pPr>
              <a:lnSpc>
                <a:spcPct val="150000"/>
              </a:lnSpc>
            </a:pPr>
            <a:r>
              <a:rPr lang="pt-BR" sz="1800" dirty="0">
                <a:latin typeface="Roboto Condensed" panose="02000000000000000000" pitchFamily="2" charset="0"/>
                <a:ea typeface="Roboto Condensed" panose="02000000000000000000" pitchFamily="2" charset="0"/>
              </a:rPr>
              <a:t>	</a:t>
            </a:r>
            <a:r>
              <a:rPr lang="pt-BR" sz="1800" dirty="0" err="1">
                <a:latin typeface="Roboto Condensed" panose="02000000000000000000" pitchFamily="2" charset="0"/>
                <a:ea typeface="Roboto Condensed" panose="02000000000000000000" pitchFamily="2" charset="0"/>
              </a:rPr>
              <a:t>Avg</a:t>
            </a:r>
            <a:r>
              <a:rPr lang="pt-BR" sz="1800" dirty="0">
                <a:latin typeface="Roboto Condensed" panose="02000000000000000000" pitchFamily="2" charset="0"/>
                <a:ea typeface="Roboto Condensed" panose="02000000000000000000" pitchFamily="2" charset="0"/>
              </a:rPr>
              <a:t>. </a:t>
            </a:r>
            <a:r>
              <a:rPr lang="pt-BR" sz="1800" dirty="0" err="1">
                <a:latin typeface="Roboto Condensed" panose="02000000000000000000" pitchFamily="2" charset="0"/>
                <a:ea typeface="Roboto Condensed" panose="02000000000000000000" pitchFamily="2" charset="0"/>
              </a:rPr>
              <a:t>Adult</a:t>
            </a:r>
            <a:r>
              <a:rPr lang="pt-BR" sz="1800" dirty="0">
                <a:latin typeface="Roboto Condensed" panose="02000000000000000000" pitchFamily="2" charset="0"/>
                <a:ea typeface="Roboto Condensed" panose="02000000000000000000" pitchFamily="2" charset="0"/>
              </a:rPr>
              <a:t> </a:t>
            </a:r>
            <a:r>
              <a:rPr lang="pt-BR" sz="1800" dirty="0" err="1">
                <a:latin typeface="Roboto Condensed" panose="02000000000000000000" pitchFamily="2" charset="0"/>
                <a:ea typeface="Roboto Condensed" panose="02000000000000000000" pitchFamily="2" charset="0"/>
              </a:rPr>
              <a:t>Schooling</a:t>
            </a:r>
            <a:r>
              <a:rPr lang="pt-BR" sz="1800" dirty="0">
                <a:latin typeface="Roboto Condensed" panose="02000000000000000000" pitchFamily="2" charset="0"/>
                <a:ea typeface="Roboto Condensed" panose="02000000000000000000" pitchFamily="2" charset="0"/>
              </a:rPr>
              <a:t> x </a:t>
            </a:r>
            <a:r>
              <a:rPr lang="pt-BR" sz="1800" dirty="0" err="1">
                <a:latin typeface="Roboto Condensed" panose="02000000000000000000" pitchFamily="2" charset="0"/>
                <a:ea typeface="Roboto Condensed" panose="02000000000000000000" pitchFamily="2" charset="0"/>
              </a:rPr>
              <a:t>Population</a:t>
            </a:r>
            <a:r>
              <a:rPr lang="pt-BR" sz="1800" dirty="0">
                <a:latin typeface="Roboto Condensed" panose="02000000000000000000" pitchFamily="2" charset="0"/>
                <a:ea typeface="Roboto Condensed" panose="02000000000000000000" pitchFamily="2" charset="0"/>
              </a:rPr>
              <a:t> 25+</a:t>
            </a:r>
          </a:p>
          <a:p>
            <a:endParaRPr lang="pt-BR" sz="1800" dirty="0">
              <a:latin typeface="Roboto Condensed" panose="02000000000000000000" pitchFamily="2" charset="0"/>
              <a:ea typeface="Roboto Condensed" panose="02000000000000000000" pitchFamily="2" charset="0"/>
            </a:endParaRPr>
          </a:p>
          <a:p>
            <a:pPr>
              <a:lnSpc>
                <a:spcPct val="150000"/>
              </a:lnSpc>
            </a:pPr>
            <a:r>
              <a:rPr lang="pt-BR" sz="1800" b="1" dirty="0" err="1">
                <a:latin typeface="Roboto Condensed" panose="02000000000000000000" pitchFamily="2" charset="0"/>
                <a:ea typeface="Roboto Condensed" panose="02000000000000000000" pitchFamily="2" charset="0"/>
              </a:rPr>
              <a:t>Scientific</a:t>
            </a:r>
            <a:r>
              <a:rPr lang="pt-BR" sz="1800" b="1" dirty="0">
                <a:latin typeface="Roboto Condensed" panose="02000000000000000000" pitchFamily="2" charset="0"/>
                <a:ea typeface="Roboto Condensed" panose="02000000000000000000" pitchFamily="2" charset="0"/>
              </a:rPr>
              <a:t> </a:t>
            </a:r>
            <a:r>
              <a:rPr lang="pt-BR" sz="1800" b="1" dirty="0" err="1">
                <a:latin typeface="Roboto Condensed" panose="02000000000000000000" pitchFamily="2" charset="0"/>
                <a:ea typeface="Roboto Condensed" panose="02000000000000000000" pitchFamily="2" charset="0"/>
              </a:rPr>
              <a:t>Production</a:t>
            </a:r>
            <a:r>
              <a:rPr lang="pt-BR" sz="1800" b="1" dirty="0">
                <a:latin typeface="Roboto Condensed" panose="02000000000000000000" pitchFamily="2" charset="0"/>
                <a:ea typeface="Roboto Condensed" panose="02000000000000000000" pitchFamily="2" charset="0"/>
              </a:rPr>
              <a:t> </a:t>
            </a:r>
            <a:r>
              <a:rPr lang="pt-BR" sz="1800" b="1" dirty="0" err="1">
                <a:latin typeface="Roboto Condensed" panose="02000000000000000000" pitchFamily="2" charset="0"/>
                <a:ea typeface="Roboto Condensed" panose="02000000000000000000" pitchFamily="2" charset="0"/>
              </a:rPr>
              <a:t>Coefficient</a:t>
            </a:r>
            <a:r>
              <a:rPr lang="pt-BR" sz="1800" b="1" dirty="0">
                <a:latin typeface="Roboto Condensed" panose="02000000000000000000" pitchFamily="2" charset="0"/>
                <a:ea typeface="Roboto Condensed" panose="02000000000000000000" pitchFamily="2" charset="0"/>
              </a:rPr>
              <a:t> (SPC)</a:t>
            </a:r>
          </a:p>
          <a:p>
            <a:pPr>
              <a:lnSpc>
                <a:spcPct val="150000"/>
              </a:lnSpc>
            </a:pPr>
            <a:r>
              <a:rPr lang="pt-BR" sz="1800" dirty="0">
                <a:latin typeface="Roboto Condensed" panose="02000000000000000000" pitchFamily="2" charset="0"/>
                <a:ea typeface="Roboto Condensed" panose="02000000000000000000" pitchFamily="2" charset="0"/>
              </a:rPr>
              <a:t>	</a:t>
            </a:r>
            <a:r>
              <a:rPr lang="pt-BR" sz="1800" dirty="0" err="1">
                <a:latin typeface="Roboto Condensed" panose="02000000000000000000" pitchFamily="2" charset="0"/>
                <a:ea typeface="Roboto Condensed" panose="02000000000000000000" pitchFamily="2" charset="0"/>
              </a:rPr>
              <a:t>Documents</a:t>
            </a:r>
            <a:r>
              <a:rPr lang="pt-BR" sz="1800" dirty="0">
                <a:latin typeface="Roboto Condensed" panose="02000000000000000000" pitchFamily="2" charset="0"/>
                <a:ea typeface="Roboto Condensed" panose="02000000000000000000" pitchFamily="2" charset="0"/>
              </a:rPr>
              <a:t> / TAMS</a:t>
            </a:r>
          </a:p>
          <a:p>
            <a:endParaRPr lang="pt-BR" sz="1800" dirty="0">
              <a:latin typeface="Roboto Condensed" panose="02000000000000000000" pitchFamily="2" charset="0"/>
              <a:ea typeface="Roboto Condensed" panose="02000000000000000000" pitchFamily="2" charset="0"/>
            </a:endParaRPr>
          </a:p>
          <a:p>
            <a:r>
              <a:rPr lang="pt-BR" sz="1800" b="1" dirty="0" err="1">
                <a:latin typeface="Roboto Condensed" panose="02000000000000000000" pitchFamily="2" charset="0"/>
                <a:ea typeface="Roboto Condensed" panose="02000000000000000000" pitchFamily="2" charset="0"/>
              </a:rPr>
              <a:t>Scientific</a:t>
            </a:r>
            <a:r>
              <a:rPr lang="pt-BR" sz="1800" b="1" dirty="0">
                <a:latin typeface="Roboto Condensed" panose="02000000000000000000" pitchFamily="2" charset="0"/>
                <a:ea typeface="Roboto Condensed" panose="02000000000000000000" pitchFamily="2" charset="0"/>
              </a:rPr>
              <a:t> </a:t>
            </a:r>
            <a:r>
              <a:rPr lang="pt-BR" sz="1800" b="1" dirty="0" err="1">
                <a:latin typeface="Roboto Condensed" panose="02000000000000000000" pitchFamily="2" charset="0"/>
                <a:ea typeface="Roboto Condensed" panose="02000000000000000000" pitchFamily="2" charset="0"/>
              </a:rPr>
              <a:t>Quality</a:t>
            </a:r>
            <a:r>
              <a:rPr lang="pt-BR" sz="1800" b="1" dirty="0">
                <a:latin typeface="Roboto Condensed" panose="02000000000000000000" pitchFamily="2" charset="0"/>
                <a:ea typeface="Roboto Condensed" panose="02000000000000000000" pitchFamily="2" charset="0"/>
              </a:rPr>
              <a:t> </a:t>
            </a:r>
            <a:r>
              <a:rPr lang="pt-BR" sz="1800" b="1" dirty="0" err="1">
                <a:latin typeface="Roboto Condensed" panose="02000000000000000000" pitchFamily="2" charset="0"/>
                <a:ea typeface="Roboto Condensed" panose="02000000000000000000" pitchFamily="2" charset="0"/>
              </a:rPr>
              <a:t>Coefficient</a:t>
            </a:r>
            <a:r>
              <a:rPr lang="pt-BR" sz="1800" b="1" dirty="0">
                <a:latin typeface="Roboto Condensed" panose="02000000000000000000" pitchFamily="2" charset="0"/>
                <a:ea typeface="Roboto Condensed" panose="02000000000000000000" pitchFamily="2" charset="0"/>
              </a:rPr>
              <a:t> (SQC)</a:t>
            </a:r>
          </a:p>
          <a:p>
            <a:pPr>
              <a:lnSpc>
                <a:spcPct val="150000"/>
              </a:lnSpc>
            </a:pPr>
            <a:r>
              <a:rPr lang="pt-BR" sz="1800" dirty="0">
                <a:latin typeface="Roboto Condensed" panose="02000000000000000000" pitchFamily="2" charset="0"/>
                <a:ea typeface="Roboto Condensed" panose="02000000000000000000" pitchFamily="2" charset="0"/>
              </a:rPr>
              <a:t>	</a:t>
            </a:r>
            <a:r>
              <a:rPr lang="pt-BR" sz="1800" dirty="0" err="1">
                <a:latin typeface="Roboto Condensed" panose="02000000000000000000" pitchFamily="2" charset="0"/>
                <a:ea typeface="Roboto Condensed" panose="02000000000000000000" pitchFamily="2" charset="0"/>
              </a:rPr>
              <a:t>Citations</a:t>
            </a:r>
            <a:r>
              <a:rPr lang="pt-BR" sz="1800" dirty="0">
                <a:latin typeface="Roboto Condensed" panose="02000000000000000000" pitchFamily="2" charset="0"/>
                <a:ea typeface="Roboto Condensed" panose="02000000000000000000" pitchFamily="2" charset="0"/>
              </a:rPr>
              <a:t> per </a:t>
            </a:r>
            <a:r>
              <a:rPr lang="pt-BR" sz="1800" dirty="0" err="1">
                <a:latin typeface="Roboto Condensed" panose="02000000000000000000" pitchFamily="2" charset="0"/>
                <a:ea typeface="Roboto Condensed" panose="02000000000000000000" pitchFamily="2" charset="0"/>
              </a:rPr>
              <a:t>document</a:t>
            </a:r>
            <a:r>
              <a:rPr lang="pt-BR" sz="1800" dirty="0">
                <a:latin typeface="Roboto Condensed" panose="02000000000000000000" pitchFamily="2" charset="0"/>
                <a:ea typeface="Roboto Condensed" panose="02000000000000000000" pitchFamily="2" charset="0"/>
              </a:rPr>
              <a:t> x SPC</a:t>
            </a:r>
          </a:p>
        </p:txBody>
      </p:sp>
    </p:spTree>
    <p:extLst>
      <p:ext uri="{BB962C8B-B14F-4D97-AF65-F5344CB8AC3E}">
        <p14:creationId xmlns:p14="http://schemas.microsoft.com/office/powerpoint/2010/main" val="856570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E243F77B-383B-4F37-B7BC-768BE901F97E}"/>
              </a:ext>
            </a:extLst>
          </p:cNvPr>
          <p:cNvSpPr/>
          <p:nvPr/>
        </p:nvSpPr>
        <p:spPr>
          <a:xfrm>
            <a:off x="0" y="0"/>
            <a:ext cx="3232727"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7B327278-4A18-413E-8DE1-285F55DB2A7D}"/>
              </a:ext>
            </a:extLst>
          </p:cNvPr>
          <p:cNvSpPr txBox="1"/>
          <p:nvPr/>
        </p:nvSpPr>
        <p:spPr>
          <a:xfrm>
            <a:off x="0" y="1311558"/>
            <a:ext cx="3232727" cy="1384995"/>
          </a:xfrm>
          <a:prstGeom prst="rect">
            <a:avLst/>
          </a:prstGeom>
          <a:noFill/>
        </p:spPr>
        <p:txBody>
          <a:bodyPr wrap="square" rtlCol="0">
            <a:spAutoFit/>
          </a:bodyPr>
          <a:lstStyle/>
          <a:p>
            <a:pPr algn="ctr"/>
            <a:r>
              <a:rPr lang="pt-BR" sz="2800" dirty="0">
                <a:solidFill>
                  <a:schemeClr val="bg1"/>
                </a:solidFill>
                <a:latin typeface="Univers Condensed" panose="020B0506020202050204" pitchFamily="34" charset="0"/>
              </a:rPr>
              <a:t>SPC </a:t>
            </a:r>
          </a:p>
          <a:p>
            <a:pPr algn="ctr"/>
            <a:r>
              <a:rPr lang="pt-BR" sz="2800" dirty="0">
                <a:solidFill>
                  <a:schemeClr val="bg1"/>
                </a:solidFill>
                <a:latin typeface="Univers Condensed" panose="020B0506020202050204" pitchFamily="34" charset="0"/>
              </a:rPr>
              <a:t>vs. </a:t>
            </a:r>
          </a:p>
          <a:p>
            <a:pPr algn="ctr"/>
            <a:r>
              <a:rPr lang="pt-BR" sz="2800" dirty="0">
                <a:solidFill>
                  <a:schemeClr val="bg1"/>
                </a:solidFill>
                <a:latin typeface="Univers Condensed" panose="020B0506020202050204" pitchFamily="34" charset="0"/>
              </a:rPr>
              <a:t>GDP per capita</a:t>
            </a:r>
          </a:p>
        </p:txBody>
      </p:sp>
      <p:sp>
        <p:nvSpPr>
          <p:cNvPr id="7" name="CaixaDeTexto 6">
            <a:extLst>
              <a:ext uri="{FF2B5EF4-FFF2-40B4-BE49-F238E27FC236}">
                <a16:creationId xmlns:a16="http://schemas.microsoft.com/office/drawing/2014/main" id="{36E270F3-50C6-47D7-B37B-DE0059E7CA66}"/>
              </a:ext>
            </a:extLst>
          </p:cNvPr>
          <p:cNvSpPr txBox="1"/>
          <p:nvPr/>
        </p:nvSpPr>
        <p:spPr>
          <a:xfrm>
            <a:off x="-1" y="3093487"/>
            <a:ext cx="3232727" cy="461665"/>
          </a:xfrm>
          <a:prstGeom prst="rect">
            <a:avLst/>
          </a:prstGeom>
          <a:noFill/>
        </p:spPr>
        <p:txBody>
          <a:bodyPr wrap="square" rtlCol="0">
            <a:spAutoFit/>
          </a:bodyPr>
          <a:lstStyle/>
          <a:p>
            <a:pPr algn="ctr"/>
            <a:r>
              <a:rPr lang="pt-BR" sz="2400" spc="300" dirty="0">
                <a:solidFill>
                  <a:schemeClr val="bg1"/>
                </a:solidFill>
                <a:latin typeface="Univers Condensed" panose="020B0506020202050204" pitchFamily="34" charset="0"/>
              </a:rPr>
              <a:t>R</a:t>
            </a:r>
            <a:r>
              <a:rPr lang="pt-BR" sz="2400" spc="300" baseline="30000" dirty="0">
                <a:solidFill>
                  <a:schemeClr val="bg1"/>
                </a:solidFill>
                <a:latin typeface="Univers Condensed" panose="020B0506020202050204" pitchFamily="34" charset="0"/>
              </a:rPr>
              <a:t>2</a:t>
            </a:r>
            <a:r>
              <a:rPr lang="pt-BR" sz="2400" spc="300" dirty="0">
                <a:solidFill>
                  <a:schemeClr val="bg1"/>
                </a:solidFill>
                <a:latin typeface="Univers Condensed" panose="020B0506020202050204" pitchFamily="34" charset="0"/>
              </a:rPr>
              <a:t> = 0,59</a:t>
            </a:r>
          </a:p>
        </p:txBody>
      </p:sp>
      <p:pic>
        <p:nvPicPr>
          <p:cNvPr id="6" name="Imagem 5">
            <a:extLst>
              <a:ext uri="{FF2B5EF4-FFF2-40B4-BE49-F238E27FC236}">
                <a16:creationId xmlns:a16="http://schemas.microsoft.com/office/drawing/2014/main" id="{EE5B6AFA-C9E6-498D-BD70-A057CFF27325}"/>
              </a:ext>
            </a:extLst>
          </p:cNvPr>
          <p:cNvPicPr>
            <a:picLocks noChangeAspect="1"/>
          </p:cNvPicPr>
          <p:nvPr/>
        </p:nvPicPr>
        <p:blipFill>
          <a:blip r:embed="rId2"/>
          <a:stretch>
            <a:fillRect/>
          </a:stretch>
        </p:blipFill>
        <p:spPr>
          <a:xfrm>
            <a:off x="3941618" y="445933"/>
            <a:ext cx="4274128" cy="4251633"/>
          </a:xfrm>
          <a:prstGeom prst="rect">
            <a:avLst/>
          </a:prstGeom>
        </p:spPr>
      </p:pic>
      <p:pic>
        <p:nvPicPr>
          <p:cNvPr id="9" name="Imagem 8">
            <a:extLst>
              <a:ext uri="{FF2B5EF4-FFF2-40B4-BE49-F238E27FC236}">
                <a16:creationId xmlns:a16="http://schemas.microsoft.com/office/drawing/2014/main" id="{837BEABF-5443-4BA9-8E15-9B06BD13DFF3}"/>
              </a:ext>
            </a:extLst>
          </p:cNvPr>
          <p:cNvPicPr>
            <a:picLocks noChangeAspect="1"/>
          </p:cNvPicPr>
          <p:nvPr/>
        </p:nvPicPr>
        <p:blipFill>
          <a:blip r:embed="rId3"/>
          <a:stretch>
            <a:fillRect/>
          </a:stretch>
        </p:blipFill>
        <p:spPr>
          <a:xfrm>
            <a:off x="3470234" y="969273"/>
            <a:ext cx="2535712" cy="2585879"/>
          </a:xfrm>
          <a:prstGeom prst="rect">
            <a:avLst/>
          </a:prstGeom>
        </p:spPr>
      </p:pic>
      <p:pic>
        <p:nvPicPr>
          <p:cNvPr id="11" name="Imagem 10">
            <a:extLst>
              <a:ext uri="{FF2B5EF4-FFF2-40B4-BE49-F238E27FC236}">
                <a16:creationId xmlns:a16="http://schemas.microsoft.com/office/drawing/2014/main" id="{72858D2C-8D2E-427E-8C62-28E20E50A7A5}"/>
              </a:ext>
            </a:extLst>
          </p:cNvPr>
          <p:cNvPicPr>
            <a:picLocks noChangeAspect="1"/>
          </p:cNvPicPr>
          <p:nvPr/>
        </p:nvPicPr>
        <p:blipFill>
          <a:blip r:embed="rId4"/>
          <a:stretch>
            <a:fillRect/>
          </a:stretch>
        </p:blipFill>
        <p:spPr>
          <a:xfrm>
            <a:off x="6352440" y="969273"/>
            <a:ext cx="2572197" cy="2585879"/>
          </a:xfrm>
          <a:prstGeom prst="rect">
            <a:avLst/>
          </a:prstGeom>
        </p:spPr>
      </p:pic>
      <p:sp>
        <p:nvSpPr>
          <p:cNvPr id="13" name="CaixaDeTexto 12">
            <a:extLst>
              <a:ext uri="{FF2B5EF4-FFF2-40B4-BE49-F238E27FC236}">
                <a16:creationId xmlns:a16="http://schemas.microsoft.com/office/drawing/2014/main" id="{E367EC05-0C56-4D43-AD37-A13CAFFFECBB}"/>
              </a:ext>
            </a:extLst>
          </p:cNvPr>
          <p:cNvSpPr txBox="1"/>
          <p:nvPr/>
        </p:nvSpPr>
        <p:spPr>
          <a:xfrm>
            <a:off x="3941618" y="3709160"/>
            <a:ext cx="1592943" cy="369332"/>
          </a:xfrm>
          <a:prstGeom prst="rect">
            <a:avLst/>
          </a:prstGeom>
          <a:noFill/>
        </p:spPr>
        <p:txBody>
          <a:bodyPr wrap="square" rtlCol="0">
            <a:spAutoFit/>
          </a:bodyPr>
          <a:lstStyle/>
          <a:p>
            <a:pPr algn="ctr"/>
            <a:r>
              <a:rPr lang="pt-BR" sz="1800" spc="300" dirty="0">
                <a:latin typeface="Univers Condensed" panose="020B0506020202050204" pitchFamily="34" charset="0"/>
              </a:rPr>
              <a:t>R</a:t>
            </a:r>
            <a:r>
              <a:rPr lang="pt-BR" sz="1800" spc="300" baseline="30000" dirty="0">
                <a:latin typeface="Univers Condensed" panose="020B0506020202050204" pitchFamily="34" charset="0"/>
              </a:rPr>
              <a:t>2</a:t>
            </a:r>
            <a:r>
              <a:rPr lang="pt-BR" sz="1800" spc="300" dirty="0">
                <a:latin typeface="Univers Condensed" panose="020B0506020202050204" pitchFamily="34" charset="0"/>
              </a:rPr>
              <a:t> = 0,07</a:t>
            </a:r>
          </a:p>
        </p:txBody>
      </p:sp>
      <p:sp>
        <p:nvSpPr>
          <p:cNvPr id="15" name="CaixaDeTexto 14">
            <a:extLst>
              <a:ext uri="{FF2B5EF4-FFF2-40B4-BE49-F238E27FC236}">
                <a16:creationId xmlns:a16="http://schemas.microsoft.com/office/drawing/2014/main" id="{AADBC680-C113-41DE-87E4-543E563FBDF6}"/>
              </a:ext>
            </a:extLst>
          </p:cNvPr>
          <p:cNvSpPr txBox="1"/>
          <p:nvPr/>
        </p:nvSpPr>
        <p:spPr>
          <a:xfrm>
            <a:off x="6842066" y="3709160"/>
            <a:ext cx="1592943" cy="369332"/>
          </a:xfrm>
          <a:prstGeom prst="rect">
            <a:avLst/>
          </a:prstGeom>
          <a:noFill/>
        </p:spPr>
        <p:txBody>
          <a:bodyPr wrap="square" rtlCol="0">
            <a:spAutoFit/>
          </a:bodyPr>
          <a:lstStyle/>
          <a:p>
            <a:pPr algn="ctr"/>
            <a:r>
              <a:rPr lang="pt-BR" sz="1800" spc="300" dirty="0">
                <a:latin typeface="Univers Condensed" panose="020B0506020202050204" pitchFamily="34" charset="0"/>
              </a:rPr>
              <a:t>R</a:t>
            </a:r>
            <a:r>
              <a:rPr lang="pt-BR" sz="1800" spc="300" baseline="30000" dirty="0">
                <a:latin typeface="Univers Condensed" panose="020B0506020202050204" pitchFamily="34" charset="0"/>
              </a:rPr>
              <a:t>2</a:t>
            </a:r>
            <a:r>
              <a:rPr lang="pt-BR" sz="1800" spc="300" dirty="0">
                <a:latin typeface="Univers Condensed" panose="020B0506020202050204" pitchFamily="34" charset="0"/>
              </a:rPr>
              <a:t> = 0,002</a:t>
            </a:r>
          </a:p>
        </p:txBody>
      </p:sp>
      <p:sp>
        <p:nvSpPr>
          <p:cNvPr id="16" name="CaixaDeTexto 15">
            <a:extLst>
              <a:ext uri="{FF2B5EF4-FFF2-40B4-BE49-F238E27FC236}">
                <a16:creationId xmlns:a16="http://schemas.microsoft.com/office/drawing/2014/main" id="{22127B63-D35A-4281-B30D-6927404EF24C}"/>
              </a:ext>
            </a:extLst>
          </p:cNvPr>
          <p:cNvSpPr txBox="1"/>
          <p:nvPr/>
        </p:nvSpPr>
        <p:spPr>
          <a:xfrm>
            <a:off x="3733470" y="483157"/>
            <a:ext cx="1801091" cy="369332"/>
          </a:xfrm>
          <a:prstGeom prst="rect">
            <a:avLst/>
          </a:prstGeom>
          <a:noFill/>
        </p:spPr>
        <p:txBody>
          <a:bodyPr wrap="square" rtlCol="0">
            <a:spAutoFit/>
          </a:bodyPr>
          <a:lstStyle/>
          <a:p>
            <a:pPr algn="ctr">
              <a:tabLst>
                <a:tab pos="539750" algn="l"/>
              </a:tabLst>
            </a:pPr>
            <a:r>
              <a:rPr lang="pt-BR" sz="1800" dirty="0">
                <a:latin typeface="Univers Condensed" panose="020B0506020202050204" pitchFamily="34" charset="0"/>
              </a:rPr>
              <a:t>Documentos</a:t>
            </a:r>
          </a:p>
        </p:txBody>
      </p:sp>
      <p:sp>
        <p:nvSpPr>
          <p:cNvPr id="17" name="CaixaDeTexto 16">
            <a:extLst>
              <a:ext uri="{FF2B5EF4-FFF2-40B4-BE49-F238E27FC236}">
                <a16:creationId xmlns:a16="http://schemas.microsoft.com/office/drawing/2014/main" id="{31966656-06D3-4A4F-8BF6-7FD6184C06A4}"/>
              </a:ext>
            </a:extLst>
          </p:cNvPr>
          <p:cNvSpPr txBox="1"/>
          <p:nvPr/>
        </p:nvSpPr>
        <p:spPr>
          <a:xfrm>
            <a:off x="6769100" y="483157"/>
            <a:ext cx="1801091" cy="369332"/>
          </a:xfrm>
          <a:prstGeom prst="rect">
            <a:avLst/>
          </a:prstGeom>
          <a:noFill/>
        </p:spPr>
        <p:txBody>
          <a:bodyPr wrap="square" rtlCol="0">
            <a:spAutoFit/>
          </a:bodyPr>
          <a:lstStyle/>
          <a:p>
            <a:pPr algn="ctr"/>
            <a:r>
              <a:rPr lang="pt-BR" sz="1800" dirty="0">
                <a:latin typeface="Univers Condensed" panose="020B0506020202050204" pitchFamily="34" charset="0"/>
              </a:rPr>
              <a:t>TAMS</a:t>
            </a:r>
          </a:p>
        </p:txBody>
      </p:sp>
    </p:spTree>
    <p:extLst>
      <p:ext uri="{BB962C8B-B14F-4D97-AF65-F5344CB8AC3E}">
        <p14:creationId xmlns:p14="http://schemas.microsoft.com/office/powerpoint/2010/main" val="1534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E243F77B-383B-4F37-B7BC-768BE901F97E}"/>
              </a:ext>
            </a:extLst>
          </p:cNvPr>
          <p:cNvSpPr/>
          <p:nvPr/>
        </p:nvSpPr>
        <p:spPr>
          <a:xfrm>
            <a:off x="2" y="0"/>
            <a:ext cx="230909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7B327278-4A18-413E-8DE1-285F55DB2A7D}"/>
              </a:ext>
            </a:extLst>
          </p:cNvPr>
          <p:cNvSpPr txBox="1"/>
          <p:nvPr/>
        </p:nvSpPr>
        <p:spPr>
          <a:xfrm>
            <a:off x="1" y="1311558"/>
            <a:ext cx="2309090" cy="830997"/>
          </a:xfrm>
          <a:prstGeom prst="rect">
            <a:avLst/>
          </a:prstGeom>
          <a:noFill/>
        </p:spPr>
        <p:txBody>
          <a:bodyPr wrap="square" rtlCol="0">
            <a:spAutoFit/>
          </a:bodyPr>
          <a:lstStyle/>
          <a:p>
            <a:pPr algn="ctr"/>
            <a:r>
              <a:rPr lang="pt-BR" sz="2400" dirty="0" err="1">
                <a:solidFill>
                  <a:schemeClr val="bg1"/>
                </a:solidFill>
                <a:latin typeface="Univers Condensed" panose="020B0506020202050204" pitchFamily="34" charset="0"/>
              </a:rPr>
              <a:t>Initial</a:t>
            </a:r>
            <a:endParaRPr lang="pt-BR" sz="2400" dirty="0">
              <a:solidFill>
                <a:schemeClr val="bg1"/>
              </a:solidFill>
              <a:latin typeface="Univers Condensed" panose="020B0506020202050204" pitchFamily="34" charset="0"/>
            </a:endParaRPr>
          </a:p>
          <a:p>
            <a:pPr algn="ctr"/>
            <a:r>
              <a:rPr lang="pt-BR" sz="2400" dirty="0" err="1">
                <a:solidFill>
                  <a:schemeClr val="bg1"/>
                </a:solidFill>
                <a:latin typeface="Univers Condensed" panose="020B0506020202050204" pitchFamily="34" charset="0"/>
              </a:rPr>
              <a:t>Concerns</a:t>
            </a:r>
            <a:endParaRPr lang="pt-BR" sz="2400" dirty="0">
              <a:solidFill>
                <a:schemeClr val="bg1"/>
              </a:solidFill>
              <a:latin typeface="Univers Condensed" panose="020B0506020202050204" pitchFamily="34" charset="0"/>
            </a:endParaRPr>
          </a:p>
        </p:txBody>
      </p:sp>
      <p:sp>
        <p:nvSpPr>
          <p:cNvPr id="7" name="CaixaDeTexto 6">
            <a:extLst>
              <a:ext uri="{FF2B5EF4-FFF2-40B4-BE49-F238E27FC236}">
                <a16:creationId xmlns:a16="http://schemas.microsoft.com/office/drawing/2014/main" id="{36E270F3-50C6-47D7-B37B-DE0059E7CA66}"/>
              </a:ext>
            </a:extLst>
          </p:cNvPr>
          <p:cNvSpPr txBox="1"/>
          <p:nvPr/>
        </p:nvSpPr>
        <p:spPr>
          <a:xfrm>
            <a:off x="0" y="3093487"/>
            <a:ext cx="2309090" cy="400110"/>
          </a:xfrm>
          <a:prstGeom prst="rect">
            <a:avLst/>
          </a:prstGeom>
          <a:noFill/>
        </p:spPr>
        <p:txBody>
          <a:bodyPr wrap="square" rtlCol="0">
            <a:spAutoFit/>
          </a:bodyPr>
          <a:lstStyle/>
          <a:p>
            <a:pPr algn="ctr"/>
            <a:r>
              <a:rPr lang="pt-BR" sz="2000" dirty="0" err="1">
                <a:solidFill>
                  <a:schemeClr val="bg1"/>
                </a:solidFill>
                <a:latin typeface="Univers Condensed" panose="020B0506020202050204" pitchFamily="34" charset="0"/>
              </a:rPr>
              <a:t>Missing</a:t>
            </a:r>
            <a:r>
              <a:rPr lang="pt-BR" sz="2000" dirty="0">
                <a:solidFill>
                  <a:schemeClr val="bg1"/>
                </a:solidFill>
                <a:latin typeface="Univers Condensed" panose="020B0506020202050204" pitchFamily="34" charset="0"/>
              </a:rPr>
              <a:t> Data</a:t>
            </a:r>
          </a:p>
        </p:txBody>
      </p:sp>
      <p:graphicFrame>
        <p:nvGraphicFramePr>
          <p:cNvPr id="8" name="Tabela 7">
            <a:extLst>
              <a:ext uri="{FF2B5EF4-FFF2-40B4-BE49-F238E27FC236}">
                <a16:creationId xmlns:a16="http://schemas.microsoft.com/office/drawing/2014/main" id="{01D8BC92-44BC-4CB2-A15B-20F471CCF95F}"/>
              </a:ext>
            </a:extLst>
          </p:cNvPr>
          <p:cNvGraphicFramePr>
            <a:graphicFrameLocks noGrp="1"/>
          </p:cNvGraphicFramePr>
          <p:nvPr>
            <p:extLst>
              <p:ext uri="{D42A27DB-BD31-4B8C-83A1-F6EECF244321}">
                <p14:modId xmlns:p14="http://schemas.microsoft.com/office/powerpoint/2010/main" val="1006016817"/>
              </p:ext>
            </p:extLst>
          </p:nvPr>
        </p:nvGraphicFramePr>
        <p:xfrm>
          <a:off x="3048001" y="107119"/>
          <a:ext cx="5338618" cy="4929261"/>
        </p:xfrm>
        <a:graphic>
          <a:graphicData uri="http://schemas.openxmlformats.org/drawingml/2006/table">
            <a:tbl>
              <a:tblPr>
                <a:tableStyleId>{5C22544A-7EE6-4342-B048-85BDC9FD1C3A}</a:tableStyleId>
              </a:tblPr>
              <a:tblGrid>
                <a:gridCol w="4739895">
                  <a:extLst>
                    <a:ext uri="{9D8B030D-6E8A-4147-A177-3AD203B41FA5}">
                      <a16:colId xmlns:a16="http://schemas.microsoft.com/office/drawing/2014/main" val="146418538"/>
                    </a:ext>
                  </a:extLst>
                </a:gridCol>
                <a:gridCol w="598723">
                  <a:extLst>
                    <a:ext uri="{9D8B030D-6E8A-4147-A177-3AD203B41FA5}">
                      <a16:colId xmlns:a16="http://schemas.microsoft.com/office/drawing/2014/main" val="1389483173"/>
                    </a:ext>
                  </a:extLst>
                </a:gridCol>
              </a:tblGrid>
              <a:tr h="85675">
                <a:tc>
                  <a:txBody>
                    <a:bodyPr/>
                    <a:lstStyle/>
                    <a:p>
                      <a:pPr algn="l" fontAlgn="b"/>
                      <a:r>
                        <a:rPr lang="pt-BR" sz="800" u="none" strike="noStrike">
                          <a:effectLst/>
                        </a:rPr>
                        <a:t>Independent</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3882593685"/>
                  </a:ext>
                </a:extLst>
              </a:tr>
              <a:tr h="85675">
                <a:tc>
                  <a:txBody>
                    <a:bodyPr/>
                    <a:lstStyle/>
                    <a:p>
                      <a:pPr algn="l" fontAlgn="b"/>
                      <a:r>
                        <a:rPr lang="pt-BR" sz="800" u="none" strike="noStrike">
                          <a:effectLst/>
                        </a:rPr>
                        <a:t>Sink OFC</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3642066892"/>
                  </a:ext>
                </a:extLst>
              </a:tr>
              <a:tr h="85675">
                <a:tc>
                  <a:txBody>
                    <a:bodyPr/>
                    <a:lstStyle/>
                    <a:p>
                      <a:pPr algn="l" fontAlgn="b"/>
                      <a:r>
                        <a:rPr lang="pt-BR" sz="800" u="none" strike="noStrike">
                          <a:effectLst/>
                        </a:rPr>
                        <a:t>Conduit OFC</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3726799291"/>
                  </a:ext>
                </a:extLst>
              </a:tr>
              <a:tr h="85675">
                <a:tc>
                  <a:txBody>
                    <a:bodyPr/>
                    <a:lstStyle/>
                    <a:p>
                      <a:pPr algn="l" fontAlgn="b"/>
                      <a:r>
                        <a:rPr lang="pt-BR" sz="800" u="none" strike="noStrike">
                          <a:effectLst/>
                        </a:rPr>
                        <a:t>Code</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4136574537"/>
                  </a:ext>
                </a:extLst>
              </a:tr>
              <a:tr h="85675">
                <a:tc>
                  <a:txBody>
                    <a:bodyPr/>
                    <a:lstStyle/>
                    <a:p>
                      <a:pPr algn="l" fontAlgn="b"/>
                      <a:r>
                        <a:rPr lang="pt-BR" sz="800" u="none" strike="noStrike">
                          <a:effectLst/>
                        </a:rPr>
                        <a:t>Country</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3120094756"/>
                  </a:ext>
                </a:extLst>
              </a:tr>
              <a:tr h="85675">
                <a:tc>
                  <a:txBody>
                    <a:bodyPr/>
                    <a:lstStyle/>
                    <a:p>
                      <a:pPr algn="l" fontAlgn="b"/>
                      <a:r>
                        <a:rPr lang="pt-BR" sz="800" u="none" strike="noStrike">
                          <a:effectLst/>
                        </a:rPr>
                        <a:t>Year</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78440315"/>
                  </a:ext>
                </a:extLst>
              </a:tr>
              <a:tr h="85675">
                <a:tc>
                  <a:txBody>
                    <a:bodyPr/>
                    <a:lstStyle/>
                    <a:p>
                      <a:pPr algn="l" fontAlgn="b"/>
                      <a:r>
                        <a:rPr lang="pt-BR" sz="800" u="none" strike="noStrike">
                          <a:effectLst/>
                        </a:rPr>
                        <a:t>Population</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2438919018"/>
                  </a:ext>
                </a:extLst>
              </a:tr>
              <a:tr h="85675">
                <a:tc>
                  <a:txBody>
                    <a:bodyPr/>
                    <a:lstStyle/>
                    <a:p>
                      <a:pPr algn="l" fontAlgn="b"/>
                      <a:r>
                        <a:rPr lang="pt-BR" sz="800" u="none" strike="noStrike">
                          <a:effectLst/>
                        </a:rPr>
                        <a:t>Population 25 Years Before</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11963544"/>
                  </a:ext>
                </a:extLst>
              </a:tr>
              <a:tr h="85675">
                <a:tc>
                  <a:txBody>
                    <a:bodyPr/>
                    <a:lstStyle/>
                    <a:p>
                      <a:pPr algn="l" fontAlgn="b"/>
                      <a:r>
                        <a:rPr lang="pt-BR" sz="800" u="none" strike="noStrike">
                          <a:effectLst/>
                        </a:rPr>
                        <a:t>Population 25+</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4701</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135679173"/>
                  </a:ext>
                </a:extLst>
              </a:tr>
              <a:tr h="85675">
                <a:tc>
                  <a:txBody>
                    <a:bodyPr/>
                    <a:lstStyle/>
                    <a:p>
                      <a:pPr algn="l" fontAlgn="b"/>
                      <a:r>
                        <a:rPr lang="pt-BR" sz="800" u="none" strike="noStrike">
                          <a:effectLst/>
                        </a:rPr>
                        <a:t>Population 25+ / Population</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4701</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2809711271"/>
                  </a:ext>
                </a:extLst>
              </a:tr>
              <a:tr h="85675">
                <a:tc>
                  <a:txBody>
                    <a:bodyPr/>
                    <a:lstStyle/>
                    <a:p>
                      <a:pPr algn="l" fontAlgn="b"/>
                      <a:r>
                        <a:rPr lang="pt-BR" sz="800" u="none" strike="noStrike">
                          <a:effectLst/>
                        </a:rPr>
                        <a:t>Documents</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371385796"/>
                  </a:ext>
                </a:extLst>
              </a:tr>
              <a:tr h="85675">
                <a:tc>
                  <a:txBody>
                    <a:bodyPr/>
                    <a:lstStyle/>
                    <a:p>
                      <a:pPr algn="l" fontAlgn="b"/>
                      <a:r>
                        <a:rPr lang="pt-BR" sz="800" u="none" strike="noStrike">
                          <a:effectLst/>
                        </a:rPr>
                        <a:t>Citable documents</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793502201"/>
                  </a:ext>
                </a:extLst>
              </a:tr>
              <a:tr h="85675">
                <a:tc>
                  <a:txBody>
                    <a:bodyPr/>
                    <a:lstStyle/>
                    <a:p>
                      <a:pPr algn="l" fontAlgn="b"/>
                      <a:r>
                        <a:rPr lang="pt-BR" sz="800" u="none" strike="noStrike">
                          <a:effectLst/>
                        </a:rPr>
                        <a:t>Citations</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3010254190"/>
                  </a:ext>
                </a:extLst>
              </a:tr>
              <a:tr h="85675">
                <a:tc>
                  <a:txBody>
                    <a:bodyPr/>
                    <a:lstStyle/>
                    <a:p>
                      <a:pPr algn="l" fontAlgn="b"/>
                      <a:r>
                        <a:rPr lang="pt-BR" sz="800" u="none" strike="noStrike">
                          <a:effectLst/>
                        </a:rPr>
                        <a:t>Self-citations</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110324981"/>
                  </a:ext>
                </a:extLst>
              </a:tr>
              <a:tr h="85675">
                <a:tc>
                  <a:txBody>
                    <a:bodyPr/>
                    <a:lstStyle/>
                    <a:p>
                      <a:pPr algn="l" fontAlgn="b"/>
                      <a:r>
                        <a:rPr lang="pt-BR" sz="800" u="none" strike="noStrike">
                          <a:effectLst/>
                        </a:rPr>
                        <a:t>Citations per Document</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988363157"/>
                  </a:ext>
                </a:extLst>
              </a:tr>
              <a:tr h="85675">
                <a:tc>
                  <a:txBody>
                    <a:bodyPr/>
                    <a:lstStyle/>
                    <a:p>
                      <a:pPr algn="l" fontAlgn="b"/>
                      <a:r>
                        <a:rPr lang="pt-BR" sz="800" u="none" strike="noStrike">
                          <a:effectLst/>
                        </a:rPr>
                        <a:t>H index</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3811492580"/>
                  </a:ext>
                </a:extLst>
              </a:tr>
              <a:tr h="85675">
                <a:tc>
                  <a:txBody>
                    <a:bodyPr/>
                    <a:lstStyle/>
                    <a:p>
                      <a:pPr algn="l" fontAlgn="b"/>
                      <a:r>
                        <a:rPr lang="pt-BR" sz="800" u="none" strike="noStrike">
                          <a:effectLst/>
                        </a:rPr>
                        <a:t>Subject</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808921075"/>
                  </a:ext>
                </a:extLst>
              </a:tr>
              <a:tr h="85675">
                <a:tc>
                  <a:txBody>
                    <a:bodyPr/>
                    <a:lstStyle/>
                    <a:p>
                      <a:pPr algn="l" fontAlgn="b"/>
                      <a:r>
                        <a:rPr lang="pt-BR" sz="800" u="none" strike="noStrike">
                          <a:effectLst/>
                        </a:rPr>
                        <a:t>Avg. Adult Schooling</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15694</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90527349"/>
                  </a:ext>
                </a:extLst>
              </a:tr>
              <a:tr h="85675">
                <a:tc>
                  <a:txBody>
                    <a:bodyPr/>
                    <a:lstStyle/>
                    <a:p>
                      <a:pPr algn="l" fontAlgn="b"/>
                      <a:r>
                        <a:rPr lang="en-US" sz="800" u="none" strike="noStrike">
                          <a:effectLst/>
                        </a:rPr>
                        <a:t>GDP per capita (World Bank)</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22729</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3396246773"/>
                  </a:ext>
                </a:extLst>
              </a:tr>
              <a:tr h="0">
                <a:tc>
                  <a:txBody>
                    <a:bodyPr/>
                    <a:lstStyle/>
                    <a:p>
                      <a:pPr algn="l" fontAlgn="b"/>
                      <a:r>
                        <a:rPr lang="pt-BR" sz="800" u="none" strike="noStrike">
                          <a:effectLst/>
                        </a:rPr>
                        <a:t>GDP per capita (PWT)</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20643</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042266917"/>
                  </a:ext>
                </a:extLst>
              </a:tr>
              <a:tr h="85675">
                <a:tc>
                  <a:txBody>
                    <a:bodyPr/>
                    <a:lstStyle/>
                    <a:p>
                      <a:pPr algn="l" fontAlgn="b"/>
                      <a:r>
                        <a:rPr lang="pt-BR" sz="800" u="none" strike="noStrike">
                          <a:effectLst/>
                        </a:rPr>
                        <a:t>Gov. Effectiveness</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17355</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335783346"/>
                  </a:ext>
                </a:extLst>
              </a:tr>
              <a:tr h="85675">
                <a:tc>
                  <a:txBody>
                    <a:bodyPr/>
                    <a:lstStyle/>
                    <a:p>
                      <a:pPr algn="l" fontAlgn="b"/>
                      <a:r>
                        <a:rPr lang="en-US" sz="800" u="none" strike="noStrike">
                          <a:effectLst/>
                        </a:rPr>
                        <a:t>Charges for the use of intellectual property, payments (BoP, current US$)</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32251</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523748166"/>
                  </a:ext>
                </a:extLst>
              </a:tr>
              <a:tr h="85675">
                <a:tc>
                  <a:txBody>
                    <a:bodyPr/>
                    <a:lstStyle/>
                    <a:p>
                      <a:pPr algn="l" fontAlgn="b"/>
                      <a:r>
                        <a:rPr lang="en-US" sz="800" u="none" strike="noStrike">
                          <a:effectLst/>
                        </a:rPr>
                        <a:t>Charges for the use of intellectual property, receipts (BoP, current US$)</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36479</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61155176"/>
                  </a:ext>
                </a:extLst>
              </a:tr>
              <a:tr h="85675">
                <a:tc>
                  <a:txBody>
                    <a:bodyPr/>
                    <a:lstStyle/>
                    <a:p>
                      <a:pPr algn="l" fontAlgn="b"/>
                      <a:r>
                        <a:rPr lang="en-US" sz="800" u="none" strike="noStrike">
                          <a:effectLst/>
                        </a:rPr>
                        <a:t>Firms that spend on R&amp;D (% of firms)</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103984</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3605176823"/>
                  </a:ext>
                </a:extLst>
              </a:tr>
              <a:tr h="85675">
                <a:tc>
                  <a:txBody>
                    <a:bodyPr/>
                    <a:lstStyle/>
                    <a:p>
                      <a:pPr algn="l" fontAlgn="b"/>
                      <a:r>
                        <a:rPr lang="pt-BR" sz="800" u="none" strike="noStrike">
                          <a:effectLst/>
                        </a:rPr>
                        <a:t>High-technology exports (current US$)</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66600</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131888398"/>
                  </a:ext>
                </a:extLst>
              </a:tr>
              <a:tr h="85675">
                <a:tc>
                  <a:txBody>
                    <a:bodyPr/>
                    <a:lstStyle/>
                    <a:p>
                      <a:pPr algn="l" fontAlgn="b"/>
                      <a:r>
                        <a:rPr lang="en-US" sz="800" u="none" strike="noStrike">
                          <a:effectLst/>
                        </a:rPr>
                        <a:t>Industrial design applications, nonresident, by count</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65938</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92541465"/>
                  </a:ext>
                </a:extLst>
              </a:tr>
              <a:tr h="85675">
                <a:tc>
                  <a:txBody>
                    <a:bodyPr/>
                    <a:lstStyle/>
                    <a:p>
                      <a:pPr algn="l" fontAlgn="b"/>
                      <a:r>
                        <a:rPr lang="en-US" sz="800" u="none" strike="noStrike">
                          <a:effectLst/>
                        </a:rPr>
                        <a:t>Industrial design applications, resident, by count</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65887</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692416306"/>
                  </a:ext>
                </a:extLst>
              </a:tr>
              <a:tr h="160641">
                <a:tc>
                  <a:txBody>
                    <a:bodyPr/>
                    <a:lstStyle/>
                    <a:p>
                      <a:pPr algn="l" fontAlgn="b"/>
                      <a:r>
                        <a:rPr lang="en-US" sz="800" u="none" strike="noStrike">
                          <a:effectLst/>
                        </a:rPr>
                        <a:t>Labor force with advanced education (% of total working-age population with advanced education)</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67588</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4061543744"/>
                  </a:ext>
                </a:extLst>
              </a:tr>
              <a:tr h="85675">
                <a:tc>
                  <a:txBody>
                    <a:bodyPr/>
                    <a:lstStyle/>
                    <a:p>
                      <a:pPr algn="l" fontAlgn="b"/>
                      <a:r>
                        <a:rPr lang="pt-BR" sz="800" u="none" strike="noStrike">
                          <a:effectLst/>
                        </a:rPr>
                        <a:t>Patent applications, nonresidents</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45834</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2127696256"/>
                  </a:ext>
                </a:extLst>
              </a:tr>
              <a:tr h="85675">
                <a:tc>
                  <a:txBody>
                    <a:bodyPr/>
                    <a:lstStyle/>
                    <a:p>
                      <a:pPr algn="l" fontAlgn="b"/>
                      <a:r>
                        <a:rPr lang="pt-BR" sz="800" u="none" strike="noStrike">
                          <a:effectLst/>
                        </a:rPr>
                        <a:t>Patent applications, residents</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48089</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3911253251"/>
                  </a:ext>
                </a:extLst>
              </a:tr>
              <a:tr h="85675">
                <a:tc>
                  <a:txBody>
                    <a:bodyPr/>
                    <a:lstStyle/>
                    <a:p>
                      <a:pPr algn="l" fontAlgn="b"/>
                      <a:r>
                        <a:rPr lang="en-US" sz="800" u="none" strike="noStrike">
                          <a:effectLst/>
                        </a:rPr>
                        <a:t>Research and development expenditure (% of GDP)</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57364</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283172041"/>
                  </a:ext>
                </a:extLst>
              </a:tr>
              <a:tr h="85675">
                <a:tc>
                  <a:txBody>
                    <a:bodyPr/>
                    <a:lstStyle/>
                    <a:p>
                      <a:pPr algn="l" fontAlgn="b"/>
                      <a:r>
                        <a:rPr lang="en-US" sz="800" u="none" strike="noStrike">
                          <a:effectLst/>
                        </a:rPr>
                        <a:t>Researchers in R&amp;D (per million people)</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68395</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2900823163"/>
                  </a:ext>
                </a:extLst>
              </a:tr>
              <a:tr h="85675">
                <a:tc>
                  <a:txBody>
                    <a:bodyPr/>
                    <a:lstStyle/>
                    <a:p>
                      <a:pPr algn="l" fontAlgn="b"/>
                      <a:r>
                        <a:rPr lang="pt-BR" sz="800" u="none" strike="noStrike">
                          <a:effectLst/>
                        </a:rPr>
                        <a:t>Scientific and technical journal articles</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26578</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2700404026"/>
                  </a:ext>
                </a:extLst>
              </a:tr>
              <a:tr h="85675">
                <a:tc>
                  <a:txBody>
                    <a:bodyPr/>
                    <a:lstStyle/>
                    <a:p>
                      <a:pPr algn="l" fontAlgn="b"/>
                      <a:r>
                        <a:rPr lang="en-US" sz="800" u="none" strike="noStrike">
                          <a:effectLst/>
                        </a:rPr>
                        <a:t>Technicians in R&amp;D (per million people)</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77768</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1281526964"/>
                  </a:ext>
                </a:extLst>
              </a:tr>
              <a:tr h="85675">
                <a:tc>
                  <a:txBody>
                    <a:bodyPr/>
                    <a:lstStyle/>
                    <a:p>
                      <a:pPr algn="l" fontAlgn="b"/>
                      <a:r>
                        <a:rPr lang="en-US" sz="800" u="none" strike="noStrike">
                          <a:effectLst/>
                        </a:rPr>
                        <a:t>Trademark applications, nonresident, by count</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70138</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943941474"/>
                  </a:ext>
                </a:extLst>
              </a:tr>
              <a:tr h="85675">
                <a:tc>
                  <a:txBody>
                    <a:bodyPr/>
                    <a:lstStyle/>
                    <a:p>
                      <a:pPr algn="l" fontAlgn="b"/>
                      <a:r>
                        <a:rPr lang="en-US" sz="800" u="none" strike="noStrike">
                          <a:effectLst/>
                        </a:rPr>
                        <a:t>Trademark applications, resident, by count</a:t>
                      </a:r>
                      <a:endParaRPr lang="en-US"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70116</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2806364080"/>
                  </a:ext>
                </a:extLst>
              </a:tr>
              <a:tr h="85675">
                <a:tc>
                  <a:txBody>
                    <a:bodyPr/>
                    <a:lstStyle/>
                    <a:p>
                      <a:pPr algn="l" fontAlgn="b"/>
                      <a:r>
                        <a:rPr lang="pt-BR" sz="800" u="none" strike="noStrike">
                          <a:effectLst/>
                        </a:rPr>
                        <a:t>Trademark applications, total</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39408</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2573710344"/>
                  </a:ext>
                </a:extLst>
              </a:tr>
              <a:tr h="85675">
                <a:tc>
                  <a:txBody>
                    <a:bodyPr/>
                    <a:lstStyle/>
                    <a:p>
                      <a:pPr algn="l" fontAlgn="b"/>
                      <a:r>
                        <a:rPr lang="pt-BR" sz="800" u="none" strike="noStrike">
                          <a:effectLst/>
                        </a:rPr>
                        <a:t>Patents / R-TAMS</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a:effectLst/>
                        </a:rPr>
                        <a:t>49498</a:t>
                      </a:r>
                      <a:endParaRPr lang="pt-BR" sz="800" b="0" i="0" u="none" strike="noStrike">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211792595"/>
                  </a:ext>
                </a:extLst>
              </a:tr>
              <a:tr h="85675">
                <a:tc>
                  <a:txBody>
                    <a:bodyPr/>
                    <a:lstStyle/>
                    <a:p>
                      <a:pPr algn="l" fontAlgn="b"/>
                      <a:r>
                        <a:rPr lang="pt-BR" sz="800" u="none" strike="noStrike">
                          <a:effectLst/>
                        </a:rPr>
                        <a:t>Patents / M-TAMS</a:t>
                      </a:r>
                      <a:endParaRPr lang="pt-BR" sz="800" b="0" i="0" u="none" strike="noStrike">
                        <a:solidFill>
                          <a:srgbClr val="000000"/>
                        </a:solidFill>
                        <a:effectLst/>
                        <a:latin typeface="Calibri" panose="020F0502020204030204" pitchFamily="34" charset="0"/>
                      </a:endParaRPr>
                    </a:p>
                  </a:txBody>
                  <a:tcPr marL="3570" marR="3570" marT="3570" marB="0" anchor="b"/>
                </a:tc>
                <a:tc>
                  <a:txBody>
                    <a:bodyPr/>
                    <a:lstStyle/>
                    <a:p>
                      <a:pPr algn="r" fontAlgn="b"/>
                      <a:r>
                        <a:rPr lang="pt-BR" sz="800" u="none" strike="noStrike" dirty="0">
                          <a:effectLst/>
                        </a:rPr>
                        <a:t>49486</a:t>
                      </a:r>
                      <a:endParaRPr lang="pt-BR" sz="800" b="0" i="0" u="none" strike="noStrike" dirty="0">
                        <a:solidFill>
                          <a:srgbClr val="000000"/>
                        </a:solidFill>
                        <a:effectLst/>
                        <a:latin typeface="Calibri" panose="020F0502020204030204" pitchFamily="34" charset="0"/>
                      </a:endParaRPr>
                    </a:p>
                  </a:txBody>
                  <a:tcPr marL="3570" marR="3570" marT="3570" marB="0" anchor="b"/>
                </a:tc>
                <a:extLst>
                  <a:ext uri="{0D108BD9-81ED-4DB2-BD59-A6C34878D82A}">
                    <a16:rowId xmlns:a16="http://schemas.microsoft.com/office/drawing/2014/main" val="3610909955"/>
                  </a:ext>
                </a:extLst>
              </a:tr>
            </a:tbl>
          </a:graphicData>
        </a:graphic>
      </p:graphicFrame>
    </p:spTree>
    <p:extLst>
      <p:ext uri="{BB962C8B-B14F-4D97-AF65-F5344CB8AC3E}">
        <p14:creationId xmlns:p14="http://schemas.microsoft.com/office/powerpoint/2010/main" val="219173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E243F77B-383B-4F37-B7BC-768BE901F97E}"/>
              </a:ext>
            </a:extLst>
          </p:cNvPr>
          <p:cNvSpPr/>
          <p:nvPr/>
        </p:nvSpPr>
        <p:spPr>
          <a:xfrm>
            <a:off x="2" y="0"/>
            <a:ext cx="230909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7B327278-4A18-413E-8DE1-285F55DB2A7D}"/>
              </a:ext>
            </a:extLst>
          </p:cNvPr>
          <p:cNvSpPr txBox="1"/>
          <p:nvPr/>
        </p:nvSpPr>
        <p:spPr>
          <a:xfrm>
            <a:off x="1" y="1311558"/>
            <a:ext cx="2309090" cy="830997"/>
          </a:xfrm>
          <a:prstGeom prst="rect">
            <a:avLst/>
          </a:prstGeom>
          <a:noFill/>
        </p:spPr>
        <p:txBody>
          <a:bodyPr wrap="square" rtlCol="0">
            <a:spAutoFit/>
          </a:bodyPr>
          <a:lstStyle/>
          <a:p>
            <a:pPr algn="ctr"/>
            <a:r>
              <a:rPr lang="pt-BR" sz="2400" dirty="0" err="1">
                <a:solidFill>
                  <a:schemeClr val="bg1"/>
                </a:solidFill>
                <a:latin typeface="Univers Condensed" panose="020B0506020202050204" pitchFamily="34" charset="0"/>
              </a:rPr>
              <a:t>Initial</a:t>
            </a:r>
            <a:endParaRPr lang="pt-BR" sz="2400" dirty="0">
              <a:solidFill>
                <a:schemeClr val="bg1"/>
              </a:solidFill>
              <a:latin typeface="Univers Condensed" panose="020B0506020202050204" pitchFamily="34" charset="0"/>
            </a:endParaRPr>
          </a:p>
          <a:p>
            <a:pPr algn="ctr"/>
            <a:r>
              <a:rPr lang="pt-BR" sz="2400" dirty="0" err="1">
                <a:solidFill>
                  <a:schemeClr val="bg1"/>
                </a:solidFill>
                <a:latin typeface="Univers Condensed" panose="020B0506020202050204" pitchFamily="34" charset="0"/>
              </a:rPr>
              <a:t>Concerns</a:t>
            </a:r>
            <a:endParaRPr lang="pt-BR" sz="2400" dirty="0">
              <a:solidFill>
                <a:schemeClr val="bg1"/>
              </a:solidFill>
              <a:latin typeface="Univers Condensed" panose="020B0506020202050204" pitchFamily="34" charset="0"/>
            </a:endParaRPr>
          </a:p>
        </p:txBody>
      </p:sp>
      <p:sp>
        <p:nvSpPr>
          <p:cNvPr id="7" name="CaixaDeTexto 6">
            <a:extLst>
              <a:ext uri="{FF2B5EF4-FFF2-40B4-BE49-F238E27FC236}">
                <a16:creationId xmlns:a16="http://schemas.microsoft.com/office/drawing/2014/main" id="{36E270F3-50C6-47D7-B37B-DE0059E7CA66}"/>
              </a:ext>
            </a:extLst>
          </p:cNvPr>
          <p:cNvSpPr txBox="1"/>
          <p:nvPr/>
        </p:nvSpPr>
        <p:spPr>
          <a:xfrm>
            <a:off x="184728" y="2834869"/>
            <a:ext cx="1939636" cy="707886"/>
          </a:xfrm>
          <a:prstGeom prst="rect">
            <a:avLst/>
          </a:prstGeom>
          <a:noFill/>
        </p:spPr>
        <p:txBody>
          <a:bodyPr wrap="square" rtlCol="0">
            <a:spAutoFit/>
          </a:bodyPr>
          <a:lstStyle/>
          <a:p>
            <a:pPr algn="ctr"/>
            <a:r>
              <a:rPr lang="pt-BR" sz="2000" dirty="0" err="1">
                <a:solidFill>
                  <a:schemeClr val="bg1"/>
                </a:solidFill>
                <a:latin typeface="Univers Condensed" panose="020B0506020202050204" pitchFamily="34" charset="0"/>
              </a:rPr>
              <a:t>Modeling</a:t>
            </a:r>
            <a:r>
              <a:rPr lang="pt-BR" sz="2000" dirty="0">
                <a:solidFill>
                  <a:schemeClr val="bg1"/>
                </a:solidFill>
                <a:latin typeface="Univers Condensed" panose="020B0506020202050204" pitchFamily="34" charset="0"/>
              </a:rPr>
              <a:t> </a:t>
            </a:r>
            <a:r>
              <a:rPr lang="pt-BR" sz="2000" dirty="0" err="1">
                <a:solidFill>
                  <a:schemeClr val="bg1"/>
                </a:solidFill>
                <a:latin typeface="Univers Condensed" panose="020B0506020202050204" pitchFamily="34" charset="0"/>
              </a:rPr>
              <a:t>Population</a:t>
            </a:r>
            <a:r>
              <a:rPr lang="pt-BR" sz="2000" dirty="0">
                <a:solidFill>
                  <a:schemeClr val="bg1"/>
                </a:solidFill>
                <a:latin typeface="Univers Condensed" panose="020B0506020202050204" pitchFamily="34" charset="0"/>
              </a:rPr>
              <a:t> 25+</a:t>
            </a:r>
          </a:p>
        </p:txBody>
      </p:sp>
      <p:pic>
        <p:nvPicPr>
          <p:cNvPr id="3" name="Imagem 2">
            <a:extLst>
              <a:ext uri="{FF2B5EF4-FFF2-40B4-BE49-F238E27FC236}">
                <a16:creationId xmlns:a16="http://schemas.microsoft.com/office/drawing/2014/main" id="{95A41754-F425-4175-BABE-851F7584CFCC}"/>
              </a:ext>
            </a:extLst>
          </p:cNvPr>
          <p:cNvPicPr>
            <a:picLocks noChangeAspect="1"/>
          </p:cNvPicPr>
          <p:nvPr/>
        </p:nvPicPr>
        <p:blipFill rotWithShape="1">
          <a:blip r:embed="rId2"/>
          <a:srcRect l="38324" t="323" r="1" b="46635"/>
          <a:stretch/>
        </p:blipFill>
        <p:spPr>
          <a:xfrm>
            <a:off x="3708999" y="1236958"/>
            <a:ext cx="5273963" cy="3743072"/>
          </a:xfrm>
          <a:prstGeom prst="rect">
            <a:avLst/>
          </a:prstGeom>
        </p:spPr>
      </p:pic>
      <p:sp>
        <p:nvSpPr>
          <p:cNvPr id="6" name="CaixaDeTexto 5">
            <a:extLst>
              <a:ext uri="{FF2B5EF4-FFF2-40B4-BE49-F238E27FC236}">
                <a16:creationId xmlns:a16="http://schemas.microsoft.com/office/drawing/2014/main" id="{89AB6CC7-4540-4EB0-9E9F-7315724EB7C2}"/>
              </a:ext>
            </a:extLst>
          </p:cNvPr>
          <p:cNvSpPr txBox="1"/>
          <p:nvPr/>
        </p:nvSpPr>
        <p:spPr>
          <a:xfrm>
            <a:off x="2012214" y="1327353"/>
            <a:ext cx="1791854" cy="477054"/>
          </a:xfrm>
          <a:prstGeom prst="rect">
            <a:avLst/>
          </a:prstGeom>
          <a:noFill/>
        </p:spPr>
        <p:txBody>
          <a:bodyPr wrap="square" rtlCol="0">
            <a:spAutoFit/>
          </a:bodyPr>
          <a:lstStyle/>
          <a:p>
            <a:pPr algn="r">
              <a:spcBef>
                <a:spcPts val="125"/>
              </a:spcBef>
              <a:spcAft>
                <a:spcPts val="125"/>
              </a:spcAft>
            </a:pPr>
            <a:r>
              <a:rPr lang="pt-BR" sz="500" dirty="0" err="1">
                <a:latin typeface="Roboto Mono" pitchFamily="2" charset="0"/>
                <a:ea typeface="Roboto Mono" pitchFamily="2" charset="0"/>
              </a:rPr>
              <a:t>Population</a:t>
            </a:r>
            <a:endParaRPr lang="pt-BR" sz="500" dirty="0">
              <a:latin typeface="Roboto Mono" pitchFamily="2" charset="0"/>
              <a:ea typeface="Roboto Mono" pitchFamily="2" charset="0"/>
            </a:endParaRPr>
          </a:p>
          <a:p>
            <a:pPr algn="r">
              <a:spcBef>
                <a:spcPts val="125"/>
              </a:spcBef>
              <a:spcAft>
                <a:spcPts val="125"/>
              </a:spcAft>
            </a:pPr>
            <a:r>
              <a:rPr lang="pt-BR" sz="500" dirty="0" err="1">
                <a:latin typeface="Roboto Mono" pitchFamily="2" charset="0"/>
                <a:ea typeface="Roboto Mono" pitchFamily="2" charset="0"/>
              </a:rPr>
              <a:t>Population</a:t>
            </a:r>
            <a:r>
              <a:rPr lang="pt-BR" sz="500" dirty="0">
                <a:latin typeface="Roboto Mono" pitchFamily="2" charset="0"/>
                <a:ea typeface="Roboto Mono" pitchFamily="2" charset="0"/>
              </a:rPr>
              <a:t> 25 </a:t>
            </a:r>
            <a:r>
              <a:rPr lang="pt-BR" sz="500" dirty="0" err="1">
                <a:latin typeface="Roboto Mono" pitchFamily="2" charset="0"/>
                <a:ea typeface="Roboto Mono" pitchFamily="2" charset="0"/>
              </a:rPr>
              <a:t>Years</a:t>
            </a:r>
            <a:r>
              <a:rPr lang="pt-BR" sz="500" dirty="0">
                <a:latin typeface="Roboto Mono" pitchFamily="2" charset="0"/>
                <a:ea typeface="Roboto Mono" pitchFamily="2" charset="0"/>
              </a:rPr>
              <a:t> </a:t>
            </a:r>
            <a:r>
              <a:rPr lang="pt-BR" sz="500" dirty="0" err="1">
                <a:latin typeface="Roboto Mono" pitchFamily="2" charset="0"/>
                <a:ea typeface="Roboto Mono" pitchFamily="2" charset="0"/>
              </a:rPr>
              <a:t>Before</a:t>
            </a:r>
            <a:endParaRPr lang="pt-BR" sz="500" dirty="0">
              <a:latin typeface="Roboto Mono" pitchFamily="2" charset="0"/>
              <a:ea typeface="Roboto Mono" pitchFamily="2" charset="0"/>
            </a:endParaRPr>
          </a:p>
          <a:p>
            <a:pPr algn="r">
              <a:spcBef>
                <a:spcPts val="125"/>
              </a:spcBef>
              <a:spcAft>
                <a:spcPts val="125"/>
              </a:spcAft>
            </a:pPr>
            <a:r>
              <a:rPr lang="pt-BR" sz="500" dirty="0" err="1">
                <a:latin typeface="Roboto Mono" pitchFamily="2" charset="0"/>
                <a:ea typeface="Roboto Mono" pitchFamily="2" charset="0"/>
              </a:rPr>
              <a:t>Population</a:t>
            </a:r>
            <a:r>
              <a:rPr lang="pt-BR" sz="500" dirty="0">
                <a:latin typeface="Roboto Mono" pitchFamily="2" charset="0"/>
                <a:ea typeface="Roboto Mono" pitchFamily="2" charset="0"/>
              </a:rPr>
              <a:t> 25+</a:t>
            </a:r>
          </a:p>
          <a:p>
            <a:pPr algn="r">
              <a:spcBef>
                <a:spcPts val="125"/>
              </a:spcBef>
              <a:spcAft>
                <a:spcPts val="125"/>
              </a:spcAft>
            </a:pPr>
            <a:r>
              <a:rPr lang="pt-BR" sz="500" dirty="0" err="1">
                <a:latin typeface="Roboto Mono" pitchFamily="2" charset="0"/>
                <a:ea typeface="Roboto Mono" pitchFamily="2" charset="0"/>
              </a:rPr>
              <a:t>Population</a:t>
            </a:r>
            <a:r>
              <a:rPr lang="pt-BR" sz="500" dirty="0">
                <a:latin typeface="Roboto Mono" pitchFamily="2" charset="0"/>
                <a:ea typeface="Roboto Mono" pitchFamily="2" charset="0"/>
              </a:rPr>
              <a:t> 25+ / </a:t>
            </a:r>
            <a:r>
              <a:rPr lang="pt-BR" sz="500" dirty="0" err="1">
                <a:latin typeface="Roboto Mono" pitchFamily="2" charset="0"/>
                <a:ea typeface="Roboto Mono" pitchFamily="2" charset="0"/>
              </a:rPr>
              <a:t>Population</a:t>
            </a:r>
            <a:endParaRPr lang="pt-BR" sz="500" dirty="0">
              <a:latin typeface="Roboto Mono" pitchFamily="2" charset="0"/>
              <a:ea typeface="Roboto Mono" pitchFamily="2" charset="0"/>
            </a:endParaRPr>
          </a:p>
        </p:txBody>
      </p:sp>
      <p:sp>
        <p:nvSpPr>
          <p:cNvPr id="10" name="CaixaDeTexto 9">
            <a:extLst>
              <a:ext uri="{FF2B5EF4-FFF2-40B4-BE49-F238E27FC236}">
                <a16:creationId xmlns:a16="http://schemas.microsoft.com/office/drawing/2014/main" id="{622D0CF4-4093-4817-A09A-275FE3686D3E}"/>
              </a:ext>
            </a:extLst>
          </p:cNvPr>
          <p:cNvSpPr txBox="1"/>
          <p:nvPr/>
        </p:nvSpPr>
        <p:spPr>
          <a:xfrm rot="16200000">
            <a:off x="3215955" y="221871"/>
            <a:ext cx="1791854" cy="477054"/>
          </a:xfrm>
          <a:prstGeom prst="rect">
            <a:avLst/>
          </a:prstGeom>
          <a:noFill/>
        </p:spPr>
        <p:txBody>
          <a:bodyPr wrap="square" rtlCol="0">
            <a:spAutoFit/>
          </a:bodyPr>
          <a:lstStyle/>
          <a:p>
            <a:pPr>
              <a:spcBef>
                <a:spcPts val="125"/>
              </a:spcBef>
              <a:spcAft>
                <a:spcPts val="125"/>
              </a:spcAft>
            </a:pPr>
            <a:r>
              <a:rPr lang="pt-BR" sz="500" dirty="0" err="1">
                <a:latin typeface="Roboto Mono" pitchFamily="2" charset="0"/>
                <a:ea typeface="Roboto Mono" pitchFamily="2" charset="0"/>
              </a:rPr>
              <a:t>Population</a:t>
            </a:r>
            <a:endParaRPr lang="pt-BR" sz="500" dirty="0">
              <a:latin typeface="Roboto Mono" pitchFamily="2" charset="0"/>
              <a:ea typeface="Roboto Mono" pitchFamily="2" charset="0"/>
            </a:endParaRPr>
          </a:p>
          <a:p>
            <a:pPr>
              <a:spcBef>
                <a:spcPts val="125"/>
              </a:spcBef>
              <a:spcAft>
                <a:spcPts val="125"/>
              </a:spcAft>
            </a:pPr>
            <a:r>
              <a:rPr lang="pt-BR" sz="500" dirty="0" err="1">
                <a:latin typeface="Roboto Mono" pitchFamily="2" charset="0"/>
                <a:ea typeface="Roboto Mono" pitchFamily="2" charset="0"/>
              </a:rPr>
              <a:t>Population</a:t>
            </a:r>
            <a:r>
              <a:rPr lang="pt-BR" sz="500" dirty="0">
                <a:latin typeface="Roboto Mono" pitchFamily="2" charset="0"/>
                <a:ea typeface="Roboto Mono" pitchFamily="2" charset="0"/>
              </a:rPr>
              <a:t> 25 </a:t>
            </a:r>
            <a:r>
              <a:rPr lang="pt-BR" sz="500" dirty="0" err="1">
                <a:latin typeface="Roboto Mono" pitchFamily="2" charset="0"/>
                <a:ea typeface="Roboto Mono" pitchFamily="2" charset="0"/>
              </a:rPr>
              <a:t>Years</a:t>
            </a:r>
            <a:r>
              <a:rPr lang="pt-BR" sz="500" dirty="0">
                <a:latin typeface="Roboto Mono" pitchFamily="2" charset="0"/>
                <a:ea typeface="Roboto Mono" pitchFamily="2" charset="0"/>
              </a:rPr>
              <a:t> </a:t>
            </a:r>
            <a:r>
              <a:rPr lang="pt-BR" sz="500" dirty="0" err="1">
                <a:latin typeface="Roboto Mono" pitchFamily="2" charset="0"/>
                <a:ea typeface="Roboto Mono" pitchFamily="2" charset="0"/>
              </a:rPr>
              <a:t>Before</a:t>
            </a:r>
            <a:endParaRPr lang="pt-BR" sz="500" dirty="0">
              <a:latin typeface="Roboto Mono" pitchFamily="2" charset="0"/>
              <a:ea typeface="Roboto Mono" pitchFamily="2" charset="0"/>
            </a:endParaRPr>
          </a:p>
          <a:p>
            <a:pPr>
              <a:spcBef>
                <a:spcPts val="125"/>
              </a:spcBef>
              <a:spcAft>
                <a:spcPts val="125"/>
              </a:spcAft>
            </a:pPr>
            <a:r>
              <a:rPr lang="pt-BR" sz="500" dirty="0" err="1">
                <a:latin typeface="Roboto Mono" pitchFamily="2" charset="0"/>
                <a:ea typeface="Roboto Mono" pitchFamily="2" charset="0"/>
              </a:rPr>
              <a:t>Population</a:t>
            </a:r>
            <a:r>
              <a:rPr lang="pt-BR" sz="500" dirty="0">
                <a:latin typeface="Roboto Mono" pitchFamily="2" charset="0"/>
                <a:ea typeface="Roboto Mono" pitchFamily="2" charset="0"/>
              </a:rPr>
              <a:t> 25+</a:t>
            </a:r>
          </a:p>
          <a:p>
            <a:pPr>
              <a:spcBef>
                <a:spcPts val="125"/>
              </a:spcBef>
              <a:spcAft>
                <a:spcPts val="125"/>
              </a:spcAft>
            </a:pPr>
            <a:r>
              <a:rPr lang="pt-BR" sz="500" dirty="0" err="1">
                <a:latin typeface="Roboto Mono" pitchFamily="2" charset="0"/>
                <a:ea typeface="Roboto Mono" pitchFamily="2" charset="0"/>
              </a:rPr>
              <a:t>Population</a:t>
            </a:r>
            <a:r>
              <a:rPr lang="pt-BR" sz="500" dirty="0">
                <a:latin typeface="Roboto Mono" pitchFamily="2" charset="0"/>
                <a:ea typeface="Roboto Mono" pitchFamily="2" charset="0"/>
              </a:rPr>
              <a:t> 25+ / </a:t>
            </a:r>
            <a:r>
              <a:rPr lang="pt-BR" sz="500" dirty="0" err="1">
                <a:latin typeface="Roboto Mono" pitchFamily="2" charset="0"/>
                <a:ea typeface="Roboto Mono" pitchFamily="2" charset="0"/>
              </a:rPr>
              <a:t>Population</a:t>
            </a:r>
            <a:endParaRPr lang="pt-BR" sz="500" dirty="0">
              <a:latin typeface="Roboto Mono" pitchFamily="2" charset="0"/>
              <a:ea typeface="Roboto Mono" pitchFamily="2" charset="0"/>
            </a:endParaRPr>
          </a:p>
        </p:txBody>
      </p:sp>
      <p:sp>
        <p:nvSpPr>
          <p:cNvPr id="11" name="Retângulo 10">
            <a:extLst>
              <a:ext uri="{FF2B5EF4-FFF2-40B4-BE49-F238E27FC236}">
                <a16:creationId xmlns:a16="http://schemas.microsoft.com/office/drawing/2014/main" id="{4E98C790-6C24-475E-A49C-9988E7ADA94F}"/>
              </a:ext>
            </a:extLst>
          </p:cNvPr>
          <p:cNvSpPr/>
          <p:nvPr/>
        </p:nvSpPr>
        <p:spPr>
          <a:xfrm>
            <a:off x="3873355" y="1391307"/>
            <a:ext cx="447948" cy="35866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de Seta Reta 12">
            <a:extLst>
              <a:ext uri="{FF2B5EF4-FFF2-40B4-BE49-F238E27FC236}">
                <a16:creationId xmlns:a16="http://schemas.microsoft.com/office/drawing/2014/main" id="{16B659DF-F457-4448-A824-564E4AA0647D}"/>
              </a:ext>
            </a:extLst>
          </p:cNvPr>
          <p:cNvCxnSpPr/>
          <p:nvPr/>
        </p:nvCxnSpPr>
        <p:spPr>
          <a:xfrm flipV="1">
            <a:off x="4321303" y="890752"/>
            <a:ext cx="672425" cy="5005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090EC159-5FF3-45E2-8ADE-183DCA8EDF77}"/>
              </a:ext>
            </a:extLst>
          </p:cNvPr>
          <p:cNvSpPr txBox="1"/>
          <p:nvPr/>
        </p:nvSpPr>
        <p:spPr>
          <a:xfrm>
            <a:off x="4514765" y="582975"/>
            <a:ext cx="2886285" cy="307777"/>
          </a:xfrm>
          <a:prstGeom prst="rect">
            <a:avLst/>
          </a:prstGeom>
          <a:noFill/>
        </p:spPr>
        <p:txBody>
          <a:bodyPr wrap="square" rtlCol="0">
            <a:spAutoFit/>
          </a:bodyPr>
          <a:lstStyle/>
          <a:p>
            <a:pPr algn="ctr"/>
            <a:r>
              <a:rPr lang="pt-BR" dirty="0">
                <a:latin typeface="Univers Condensed" panose="020B0506020202050204" pitchFamily="34" charset="0"/>
              </a:rPr>
              <a:t>Linear </a:t>
            </a:r>
            <a:r>
              <a:rPr lang="pt-BR" dirty="0" err="1">
                <a:latin typeface="Univers Condensed" panose="020B0506020202050204" pitchFamily="34" charset="0"/>
              </a:rPr>
              <a:t>Regression</a:t>
            </a:r>
            <a:r>
              <a:rPr lang="pt-BR" dirty="0">
                <a:latin typeface="Univers Condensed" panose="020B0506020202050204" pitchFamily="34" charset="0"/>
              </a:rPr>
              <a:t> </a:t>
            </a:r>
            <a:r>
              <a:rPr lang="pt-BR" dirty="0">
                <a:latin typeface="Tahoma" panose="020B0604030504040204" pitchFamily="34" charset="0"/>
                <a:ea typeface="Tahoma" panose="020B0604030504040204" pitchFamily="34" charset="0"/>
                <a:cs typeface="Tahoma" panose="020B0604030504040204" pitchFamily="34" charset="0"/>
              </a:rPr>
              <a:t>→ </a:t>
            </a:r>
            <a:r>
              <a:rPr lang="pt-BR" dirty="0" err="1">
                <a:latin typeface="Tahoma" panose="020B0604030504040204" pitchFamily="34" charset="0"/>
                <a:ea typeface="Tahoma" panose="020B0604030504040204" pitchFamily="34" charset="0"/>
                <a:cs typeface="Tahoma" panose="020B0604030504040204" pitchFamily="34" charset="0"/>
              </a:rPr>
              <a:t>Fill</a:t>
            </a:r>
            <a:r>
              <a:rPr lang="pt-BR" dirty="0">
                <a:latin typeface="Tahoma" panose="020B0604030504040204" pitchFamily="34" charset="0"/>
                <a:ea typeface="Tahoma" panose="020B0604030504040204" pitchFamily="34" charset="0"/>
                <a:cs typeface="Tahoma" panose="020B0604030504040204" pitchFamily="34" charset="0"/>
              </a:rPr>
              <a:t> </a:t>
            </a:r>
            <a:r>
              <a:rPr lang="pt-BR" dirty="0" err="1">
                <a:latin typeface="Tahoma" panose="020B0604030504040204" pitchFamily="34" charset="0"/>
                <a:ea typeface="Tahoma" panose="020B0604030504040204" pitchFamily="34" charset="0"/>
                <a:cs typeface="Tahoma" panose="020B0604030504040204" pitchFamily="34" charset="0"/>
              </a:rPr>
              <a:t>NAs</a:t>
            </a:r>
            <a:endParaRPr lang="pt-BR" dirty="0">
              <a:latin typeface="Univers Condensed" panose="020B0506020202050204" pitchFamily="34" charset="0"/>
            </a:endParaRPr>
          </a:p>
        </p:txBody>
      </p:sp>
    </p:spTree>
    <p:extLst>
      <p:ext uri="{BB962C8B-B14F-4D97-AF65-F5344CB8AC3E}">
        <p14:creationId xmlns:p14="http://schemas.microsoft.com/office/powerpoint/2010/main" val="2599873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595AC500-D983-4201-B358-CC2737CD9D64}"/>
              </a:ext>
            </a:extLst>
          </p:cNvPr>
          <p:cNvSpPr txBox="1"/>
          <p:nvPr/>
        </p:nvSpPr>
        <p:spPr>
          <a:xfrm>
            <a:off x="1" y="3104483"/>
            <a:ext cx="9144000" cy="1569660"/>
          </a:xfrm>
          <a:prstGeom prst="rect">
            <a:avLst/>
          </a:prstGeom>
          <a:noFill/>
        </p:spPr>
        <p:txBody>
          <a:bodyPr wrap="square" rtlCol="0">
            <a:spAutoFit/>
          </a:bodyPr>
          <a:lstStyle/>
          <a:p>
            <a:pPr algn="ctr"/>
            <a:endParaRPr lang="pt-BR" sz="2400" dirty="0">
              <a:solidFill>
                <a:srgbClr val="008000"/>
              </a:solidFill>
              <a:latin typeface="Segoe UI Semilight" panose="020B0402040204020203" pitchFamily="34" charset="0"/>
              <a:cs typeface="Segoe UI Semilight" panose="020B0402040204020203" pitchFamily="34" charset="0"/>
            </a:endParaRPr>
          </a:p>
          <a:p>
            <a:pPr algn="ctr"/>
            <a:r>
              <a:rPr lang="pt-BR" sz="2400" b="1" dirty="0">
                <a:latin typeface="Segoe UI" panose="020B0502040204020203" pitchFamily="34" charset="0"/>
                <a:cs typeface="Segoe UI" panose="020B0502040204020203" pitchFamily="34" charset="0"/>
              </a:rPr>
              <a:t>1996-2019</a:t>
            </a:r>
          </a:p>
          <a:p>
            <a:pPr algn="ctr"/>
            <a:r>
              <a:rPr lang="pt-BR" sz="2400" dirty="0">
                <a:latin typeface="Segoe UI" panose="020B0502040204020203" pitchFamily="34" charset="0"/>
                <a:cs typeface="Segoe UI" panose="020B0502040204020203" pitchFamily="34" charset="0"/>
              </a:rPr>
              <a:t>108864 </a:t>
            </a:r>
            <a:r>
              <a:rPr lang="pt-BR" sz="2400" dirty="0" err="1">
                <a:latin typeface="Segoe UI" panose="020B0502040204020203" pitchFamily="34" charset="0"/>
                <a:cs typeface="Segoe UI" panose="020B0502040204020203" pitchFamily="34" charset="0"/>
              </a:rPr>
              <a:t>rows</a:t>
            </a:r>
            <a:r>
              <a:rPr lang="pt-BR" sz="2400" dirty="0">
                <a:latin typeface="Segoe UI" panose="020B0502040204020203" pitchFamily="34" charset="0"/>
                <a:cs typeface="Segoe UI" panose="020B0502040204020203" pitchFamily="34" charset="0"/>
              </a:rPr>
              <a:t>, 45 </a:t>
            </a:r>
            <a:r>
              <a:rPr lang="pt-BR" sz="2400" dirty="0" err="1">
                <a:latin typeface="Segoe UI" panose="020B0502040204020203" pitchFamily="34" charset="0"/>
                <a:cs typeface="Segoe UI" panose="020B0502040204020203" pitchFamily="34" charset="0"/>
              </a:rPr>
              <a:t>columns</a:t>
            </a:r>
            <a:endParaRPr lang="pt-BR" sz="2400" dirty="0">
              <a:latin typeface="Segoe UI" panose="020B0502040204020203" pitchFamily="34" charset="0"/>
              <a:cs typeface="Segoe UI" panose="020B0502040204020203" pitchFamily="34" charset="0"/>
            </a:endParaRPr>
          </a:p>
          <a:p>
            <a:pPr algn="ctr"/>
            <a:endParaRPr lang="pt-BR" sz="2400" dirty="0">
              <a:solidFill>
                <a:schemeClr val="tx1"/>
              </a:solidFill>
              <a:latin typeface="Segoe UI Semilight" panose="020B0402040204020203" pitchFamily="34" charset="0"/>
              <a:cs typeface="Segoe UI Semilight" panose="020B0402040204020203" pitchFamily="34" charset="0"/>
            </a:endParaRPr>
          </a:p>
        </p:txBody>
      </p:sp>
      <p:sp>
        <p:nvSpPr>
          <p:cNvPr id="10" name="Retângulo 9">
            <a:extLst>
              <a:ext uri="{FF2B5EF4-FFF2-40B4-BE49-F238E27FC236}">
                <a16:creationId xmlns:a16="http://schemas.microsoft.com/office/drawing/2014/main" id="{1D61FBDB-88A3-437B-AB23-91A6DE5ED6C4}"/>
              </a:ext>
            </a:extLst>
          </p:cNvPr>
          <p:cNvSpPr/>
          <p:nvPr/>
        </p:nvSpPr>
        <p:spPr>
          <a:xfrm>
            <a:off x="0" y="0"/>
            <a:ext cx="9144000" cy="25717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4627B4B0-E7EE-4F1C-8AC8-8A86CD545AAD}"/>
              </a:ext>
            </a:extLst>
          </p:cNvPr>
          <p:cNvSpPr txBox="1"/>
          <p:nvPr/>
        </p:nvSpPr>
        <p:spPr>
          <a:xfrm>
            <a:off x="0" y="994398"/>
            <a:ext cx="9144000" cy="738664"/>
          </a:xfrm>
          <a:prstGeom prst="rect">
            <a:avLst/>
          </a:prstGeom>
          <a:noFill/>
        </p:spPr>
        <p:txBody>
          <a:bodyPr wrap="square" rtlCol="0">
            <a:spAutoFit/>
          </a:bodyPr>
          <a:lstStyle/>
          <a:p>
            <a:pPr algn="ctr" fontAlgn="base"/>
            <a:r>
              <a:rPr lang="en-US" sz="2800" b="1" dirty="0">
                <a:solidFill>
                  <a:schemeClr val="bg1"/>
                </a:solidFill>
                <a:latin typeface="Avenir Next LT Pro Light" panose="020B0304020202020204" pitchFamily="34" charset="0"/>
                <a:ea typeface="Roboto Thin" panose="02000000000000000000" pitchFamily="2" charset="0"/>
              </a:rPr>
              <a:t>Final Dataset</a:t>
            </a:r>
            <a:endParaRPr lang="en-US" sz="2800" b="1" i="0" dirty="0">
              <a:solidFill>
                <a:schemeClr val="bg1"/>
              </a:solidFill>
              <a:effectLst/>
              <a:latin typeface="Avenir Next LT Pro Light" panose="020B0304020202020204" pitchFamily="34" charset="0"/>
              <a:ea typeface="Roboto Thin" panose="02000000000000000000" pitchFamily="2" charset="0"/>
            </a:endParaRPr>
          </a:p>
          <a:p>
            <a:pPr algn="ctr"/>
            <a:endParaRPr lang="pt-BR" b="1" dirty="0">
              <a:solidFill>
                <a:schemeClr val="bg1"/>
              </a:solidFill>
            </a:endParaRPr>
          </a:p>
        </p:txBody>
      </p:sp>
    </p:spTree>
    <p:extLst>
      <p:ext uri="{BB962C8B-B14F-4D97-AF65-F5344CB8AC3E}">
        <p14:creationId xmlns:p14="http://schemas.microsoft.com/office/powerpoint/2010/main" val="3697524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rPr>
              <a:t>Initial model </a:t>
            </a:r>
            <a:r>
              <a:rPr lang="en" dirty="0">
                <a:latin typeface="Segoe UI Emoji" panose="020B0502040204020203" pitchFamily="34" charset="0"/>
                <a:ea typeface="Segoe UI Emoji" panose="020B0502040204020203" pitchFamily="34" charset="0"/>
                <a:cs typeface="Tahoma" panose="020B0604030504040204" pitchFamily="34" charset="0"/>
              </a:rPr>
              <a:t>→ Linear Regression</a:t>
            </a:r>
            <a:endParaRPr dirty="0">
              <a:latin typeface="Segoe UI Emoji" panose="020B0502040204020203" pitchFamily="34" charset="0"/>
              <a:ea typeface="Segoe UI Emoji" panose="020B0502040204020203" pitchFamily="34" charset="0"/>
            </a:endParaRPr>
          </a:p>
        </p:txBody>
      </p:sp>
      <p:sp>
        <p:nvSpPr>
          <p:cNvPr id="88" name="Google Shape;88;p15"/>
          <p:cNvSpPr txBox="1"/>
          <p:nvPr/>
        </p:nvSpPr>
        <p:spPr>
          <a:xfrm>
            <a:off x="405853" y="1771737"/>
            <a:ext cx="8118300" cy="2966700"/>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r>
              <a:rPr lang="pt-BR" sz="2000" b="1" dirty="0" err="1">
                <a:latin typeface="Roboto"/>
                <a:ea typeface="Roboto"/>
                <a:cs typeface="Roboto"/>
                <a:sym typeface="Roboto"/>
              </a:rPr>
              <a:t>Normalization</a:t>
            </a:r>
            <a:r>
              <a:rPr lang="pt-BR" sz="2000" b="1" dirty="0">
                <a:latin typeface="Roboto"/>
                <a:ea typeface="Roboto"/>
                <a:cs typeface="Roboto"/>
                <a:sym typeface="Roboto"/>
              </a:rPr>
              <a:t>: </a:t>
            </a:r>
          </a:p>
          <a:p>
            <a:pPr marL="88900" lvl="0" algn="l" rtl="0">
              <a:spcBef>
                <a:spcPts val="125"/>
              </a:spcBef>
              <a:spcAft>
                <a:spcPts val="125"/>
              </a:spcAft>
              <a:buSzPts val="2200"/>
            </a:pPr>
            <a:r>
              <a:rPr lang="pt-BR" sz="2000" dirty="0">
                <a:latin typeface="Roboto"/>
                <a:ea typeface="Roboto"/>
                <a:cs typeface="Roboto"/>
                <a:sym typeface="Roboto"/>
              </a:rPr>
              <a:t>	Standard </a:t>
            </a:r>
            <a:r>
              <a:rPr lang="pt-BR" sz="2000" dirty="0" err="1">
                <a:latin typeface="Roboto"/>
                <a:ea typeface="Roboto"/>
                <a:cs typeface="Roboto"/>
                <a:sym typeface="Roboto"/>
              </a:rPr>
              <a:t>Scaler</a:t>
            </a:r>
            <a:r>
              <a:rPr lang="pt-BR" sz="2000" dirty="0">
                <a:latin typeface="Roboto"/>
                <a:ea typeface="Roboto"/>
                <a:cs typeface="Roboto"/>
                <a:sym typeface="Roboto"/>
              </a:rPr>
              <a:t> </a:t>
            </a:r>
            <a:r>
              <a:rPr lang="pt-BR" sz="2000" dirty="0" err="1">
                <a:latin typeface="Roboto"/>
                <a:ea typeface="Roboto"/>
                <a:cs typeface="Roboto"/>
                <a:sym typeface="Roboto"/>
              </a:rPr>
              <a:t>on</a:t>
            </a:r>
            <a:r>
              <a:rPr lang="pt-BR" sz="2000" dirty="0">
                <a:latin typeface="Roboto"/>
                <a:ea typeface="Roboto"/>
                <a:cs typeface="Roboto"/>
                <a:sym typeface="Roboto"/>
              </a:rPr>
              <a:t> </a:t>
            </a:r>
            <a:r>
              <a:rPr lang="pt-BR" sz="2000" dirty="0" err="1">
                <a:latin typeface="Roboto"/>
                <a:ea typeface="Roboto"/>
                <a:cs typeface="Roboto"/>
                <a:sym typeface="Roboto"/>
              </a:rPr>
              <a:t>the</a:t>
            </a:r>
            <a:r>
              <a:rPr lang="pt-BR" sz="2000" dirty="0">
                <a:latin typeface="Roboto"/>
                <a:ea typeface="Roboto"/>
                <a:cs typeface="Roboto"/>
                <a:sym typeface="Roboto"/>
              </a:rPr>
              <a:t> </a:t>
            </a:r>
            <a:r>
              <a:rPr lang="pt-BR" sz="2000" dirty="0" err="1">
                <a:latin typeface="Roboto"/>
                <a:ea typeface="Roboto"/>
                <a:cs typeface="Roboto"/>
                <a:sym typeface="Roboto"/>
              </a:rPr>
              <a:t>whole</a:t>
            </a:r>
            <a:r>
              <a:rPr lang="pt-BR" sz="2000" dirty="0">
                <a:latin typeface="Roboto"/>
                <a:ea typeface="Roboto"/>
                <a:cs typeface="Roboto"/>
                <a:sym typeface="Roboto"/>
              </a:rPr>
              <a:t> </a:t>
            </a:r>
            <a:r>
              <a:rPr lang="pt-BR" sz="2000" dirty="0" err="1">
                <a:latin typeface="Roboto"/>
                <a:ea typeface="Roboto"/>
                <a:cs typeface="Roboto"/>
                <a:sym typeface="Roboto"/>
              </a:rPr>
              <a:t>dataset</a:t>
            </a:r>
            <a:endParaRPr lang="pt-BR" sz="2000" dirty="0">
              <a:latin typeface="Roboto"/>
              <a:ea typeface="Roboto"/>
              <a:cs typeface="Roboto"/>
              <a:sym typeface="Roboto"/>
            </a:endParaRPr>
          </a:p>
          <a:p>
            <a:pPr marL="88900" lvl="0" algn="l" rtl="0">
              <a:spcBef>
                <a:spcPts val="125"/>
              </a:spcBef>
              <a:spcAft>
                <a:spcPts val="125"/>
              </a:spcAft>
              <a:buSzPts val="2200"/>
            </a:pPr>
            <a:r>
              <a:rPr lang="pt-BR" sz="2000" b="1" dirty="0" err="1">
                <a:latin typeface="Roboto"/>
                <a:ea typeface="Roboto"/>
                <a:cs typeface="Roboto"/>
                <a:sym typeface="Roboto"/>
              </a:rPr>
              <a:t>Independent</a:t>
            </a:r>
            <a:r>
              <a:rPr lang="pt-BR" sz="2000" b="1" dirty="0">
                <a:latin typeface="Roboto"/>
                <a:ea typeface="Roboto"/>
                <a:cs typeface="Roboto"/>
                <a:sym typeface="Roboto"/>
              </a:rPr>
              <a:t> </a:t>
            </a:r>
            <a:r>
              <a:rPr lang="pt-BR" sz="2000" b="1" dirty="0" err="1">
                <a:latin typeface="Roboto"/>
                <a:ea typeface="Roboto"/>
                <a:cs typeface="Roboto"/>
                <a:sym typeface="Roboto"/>
              </a:rPr>
              <a:t>variable</a:t>
            </a:r>
            <a:r>
              <a:rPr lang="pt-BR" sz="2000" b="1" dirty="0">
                <a:latin typeface="Roboto"/>
                <a:ea typeface="Roboto"/>
                <a:cs typeface="Roboto"/>
                <a:sym typeface="Roboto"/>
              </a:rPr>
              <a:t>: </a:t>
            </a:r>
          </a:p>
          <a:p>
            <a:pPr marL="88900" lvl="0" algn="l" rtl="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Documents</a:t>
            </a:r>
            <a:r>
              <a:rPr lang="pt-BR" sz="2000" dirty="0">
                <a:latin typeface="Roboto"/>
                <a:ea typeface="Roboto"/>
                <a:cs typeface="Roboto"/>
                <a:sym typeface="Roboto"/>
              </a:rPr>
              <a:t> / TAMS (SPC)</a:t>
            </a:r>
          </a:p>
          <a:p>
            <a:pPr marL="88900">
              <a:spcBef>
                <a:spcPts val="125"/>
              </a:spcBef>
              <a:spcAft>
                <a:spcPts val="125"/>
              </a:spcAft>
              <a:buSzPts val="2200"/>
            </a:pPr>
            <a:r>
              <a:rPr lang="pt-BR" sz="2000" dirty="0">
                <a:latin typeface="Roboto"/>
                <a:ea typeface="Roboto"/>
                <a:cs typeface="Roboto"/>
                <a:sym typeface="Roboto"/>
              </a:rPr>
              <a:t>	Gov. </a:t>
            </a:r>
            <a:r>
              <a:rPr lang="pt-BR" sz="2000" dirty="0" err="1">
                <a:latin typeface="Roboto"/>
                <a:ea typeface="Roboto"/>
                <a:cs typeface="Roboto"/>
                <a:sym typeface="Roboto"/>
              </a:rPr>
              <a:t>Effectiveness</a:t>
            </a:r>
            <a:endParaRPr lang="pt-BR" sz="2000" dirty="0">
              <a:latin typeface="Roboto"/>
              <a:ea typeface="Roboto"/>
              <a:cs typeface="Roboto"/>
              <a:sym typeface="Roboto"/>
            </a:endParaRPr>
          </a:p>
          <a:p>
            <a:pPr marL="88900" lvl="0" algn="l" rtl="0">
              <a:spcBef>
                <a:spcPts val="125"/>
              </a:spcBef>
              <a:spcAft>
                <a:spcPts val="125"/>
              </a:spcAft>
              <a:buSzPts val="2200"/>
            </a:pPr>
            <a:r>
              <a:rPr lang="pt-BR" sz="2000" b="1" dirty="0" err="1">
                <a:latin typeface="Roboto"/>
                <a:ea typeface="Roboto"/>
                <a:cs typeface="Roboto"/>
                <a:sym typeface="Roboto"/>
              </a:rPr>
              <a:t>Result</a:t>
            </a:r>
            <a:r>
              <a:rPr lang="pt-BR" sz="2000" b="1" dirty="0">
                <a:latin typeface="Roboto"/>
                <a:ea typeface="Roboto"/>
                <a:cs typeface="Roboto"/>
                <a:sym typeface="Roboto"/>
              </a:rPr>
              <a:t> (GDP per capita PWT):</a:t>
            </a:r>
          </a:p>
          <a:p>
            <a:pPr marL="88900" lvl="0" algn="l" rtl="0">
              <a:spcBef>
                <a:spcPts val="125"/>
              </a:spcBef>
              <a:spcAft>
                <a:spcPts val="125"/>
              </a:spcAft>
              <a:buSzPts val="2200"/>
            </a:pPr>
            <a:r>
              <a:rPr lang="pt-BR" sz="2000" dirty="0">
                <a:latin typeface="Roboto"/>
                <a:ea typeface="Roboto"/>
                <a:cs typeface="Roboto"/>
                <a:sym typeface="Roboto"/>
              </a:rPr>
              <a:t>	R</a:t>
            </a:r>
            <a:r>
              <a:rPr lang="pt-BR" sz="2000" baseline="30000" dirty="0">
                <a:latin typeface="Roboto"/>
                <a:ea typeface="Roboto"/>
                <a:cs typeface="Roboto"/>
                <a:sym typeface="Roboto"/>
              </a:rPr>
              <a:t>2</a:t>
            </a:r>
            <a:r>
              <a:rPr lang="pt-BR" sz="2000" dirty="0">
                <a:latin typeface="Roboto"/>
                <a:ea typeface="Roboto"/>
                <a:cs typeface="Roboto"/>
                <a:sym typeface="Roboto"/>
              </a:rPr>
              <a:t> = </a:t>
            </a:r>
            <a:r>
              <a:rPr lang="pt-BR" sz="2000" dirty="0">
                <a:solidFill>
                  <a:srgbClr val="FF0000"/>
                </a:solidFill>
                <a:latin typeface="Roboto"/>
                <a:ea typeface="Roboto"/>
                <a:cs typeface="Roboto"/>
                <a:sym typeface="Roboto"/>
              </a:rPr>
              <a:t>0,52</a:t>
            </a:r>
            <a:endParaRPr lang="pt-BR" sz="2000" dirty="0">
              <a:latin typeface="Roboto"/>
              <a:ea typeface="Roboto"/>
              <a:cs typeface="Roboto"/>
              <a:sym typeface="Roboto"/>
            </a:endParaRPr>
          </a:p>
          <a:p>
            <a:pPr marL="88900" lvl="0" algn="l" rtl="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Error</a:t>
            </a:r>
            <a:r>
              <a:rPr lang="pt-BR" sz="2000" dirty="0">
                <a:latin typeface="Roboto"/>
                <a:ea typeface="Roboto"/>
                <a:cs typeface="Roboto"/>
                <a:sym typeface="Roboto"/>
              </a:rPr>
              <a:t> (MAE) =  </a:t>
            </a:r>
            <a:r>
              <a:rPr lang="pt-BR" sz="2000" dirty="0">
                <a:solidFill>
                  <a:srgbClr val="FF0000"/>
                </a:solidFill>
                <a:latin typeface="Roboto"/>
                <a:ea typeface="Roboto"/>
                <a:cs typeface="Roboto"/>
                <a:sym typeface="Roboto"/>
              </a:rPr>
              <a:t>US$ 6431,95</a:t>
            </a:r>
          </a:p>
        </p:txBody>
      </p:sp>
      <p:pic>
        <p:nvPicPr>
          <p:cNvPr id="2" name="Imagem 1">
            <a:extLst>
              <a:ext uri="{FF2B5EF4-FFF2-40B4-BE49-F238E27FC236}">
                <a16:creationId xmlns:a16="http://schemas.microsoft.com/office/drawing/2014/main" id="{F03EF7B0-CAD6-47B7-A8D8-30114B54D70D}"/>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3" name="Retângulo 2">
            <a:extLst>
              <a:ext uri="{FF2B5EF4-FFF2-40B4-BE49-F238E27FC236}">
                <a16:creationId xmlns:a16="http://schemas.microsoft.com/office/drawing/2014/main" id="{37A7293F-557E-4E2F-8DEA-F175D556809A}"/>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5EA6F318-72F2-49BC-AD75-2F9240406C8B}"/>
              </a:ext>
            </a:extLst>
          </p:cNvPr>
          <p:cNvSpPr/>
          <p:nvPr/>
        </p:nvSpPr>
        <p:spPr>
          <a:xfrm>
            <a:off x="4708422"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5156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Linear Regression → Improvements</a:t>
            </a:r>
            <a:endParaRPr dirty="0">
              <a:latin typeface="Segoe UI Emoji" panose="020B0502040204020203" pitchFamily="34" charset="0"/>
              <a:ea typeface="Segoe UI Emoji" panose="020B0502040204020203" pitchFamily="34" charset="0"/>
            </a:endParaRPr>
          </a:p>
        </p:txBody>
      </p:sp>
      <p:sp>
        <p:nvSpPr>
          <p:cNvPr id="88" name="Google Shape;88;p15"/>
          <p:cNvSpPr txBox="1"/>
          <p:nvPr/>
        </p:nvSpPr>
        <p:spPr>
          <a:xfrm>
            <a:off x="435350" y="1889727"/>
            <a:ext cx="8118300" cy="2966700"/>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r>
              <a:rPr lang="pt-BR" sz="2000" b="1" dirty="0" err="1">
                <a:latin typeface="Roboto"/>
                <a:ea typeface="Roboto"/>
                <a:cs typeface="Roboto"/>
                <a:sym typeface="Roboto"/>
              </a:rPr>
              <a:t>Addition</a:t>
            </a:r>
            <a:r>
              <a:rPr lang="pt-BR" sz="2000" b="1" dirty="0">
                <a:latin typeface="Roboto"/>
                <a:ea typeface="Roboto"/>
                <a:cs typeface="Roboto"/>
                <a:sym typeface="Roboto"/>
              </a:rPr>
              <a:t> </a:t>
            </a:r>
            <a:r>
              <a:rPr lang="pt-BR" sz="2000" b="1" dirty="0" err="1">
                <a:latin typeface="Roboto"/>
                <a:ea typeface="Roboto"/>
                <a:cs typeface="Roboto"/>
                <a:sym typeface="Roboto"/>
              </a:rPr>
              <a:t>of</a:t>
            </a:r>
            <a:r>
              <a:rPr lang="pt-BR" sz="2000" b="1" dirty="0">
                <a:latin typeface="Roboto"/>
                <a:ea typeface="Roboto"/>
                <a:cs typeface="Roboto"/>
                <a:sym typeface="Roboto"/>
              </a:rPr>
              <a:t> independente </a:t>
            </a:r>
            <a:r>
              <a:rPr lang="pt-BR" sz="2000" b="1" dirty="0" err="1">
                <a:latin typeface="Roboto"/>
                <a:ea typeface="Roboto"/>
                <a:cs typeface="Roboto"/>
                <a:sym typeface="Roboto"/>
              </a:rPr>
              <a:t>variables</a:t>
            </a:r>
            <a:r>
              <a:rPr lang="pt-BR" sz="2000" b="1" dirty="0">
                <a:latin typeface="Roboto"/>
                <a:ea typeface="Roboto"/>
                <a:cs typeface="Roboto"/>
                <a:sym typeface="Roboto"/>
              </a:rPr>
              <a:t>: </a:t>
            </a:r>
          </a:p>
          <a:p>
            <a:pPr marL="88900" lvl="0" algn="l" rtl="0">
              <a:spcBef>
                <a:spcPts val="125"/>
              </a:spcBef>
              <a:spcAft>
                <a:spcPts val="125"/>
              </a:spcAft>
              <a:buSzPts val="2200"/>
            </a:pPr>
            <a:r>
              <a:rPr lang="pt-BR" sz="2000" dirty="0">
                <a:latin typeface="Roboto"/>
                <a:ea typeface="Roboto"/>
                <a:cs typeface="Roboto"/>
                <a:sym typeface="Roboto"/>
              </a:rPr>
              <a:t>	</a:t>
            </a:r>
            <a:r>
              <a:rPr lang="en-US" sz="2000" dirty="0">
                <a:latin typeface="Roboto"/>
                <a:ea typeface="Roboto"/>
                <a:cs typeface="Roboto"/>
                <a:sym typeface="Roboto"/>
              </a:rPr>
              <a:t>Payments for the use of intellectual property</a:t>
            </a:r>
          </a:p>
          <a:p>
            <a:pPr marL="88900" lvl="0" algn="l" rtl="0">
              <a:spcBef>
                <a:spcPts val="125"/>
              </a:spcBef>
              <a:spcAft>
                <a:spcPts val="125"/>
              </a:spcAft>
              <a:buSzPts val="2200"/>
            </a:pPr>
            <a:r>
              <a:rPr lang="en-US" sz="2000" dirty="0">
                <a:latin typeface="Roboto"/>
                <a:ea typeface="Roboto"/>
                <a:cs typeface="Roboto"/>
                <a:sym typeface="Roboto"/>
              </a:rPr>
              <a:t>	</a:t>
            </a:r>
            <a:r>
              <a:rPr lang="pt-BR" sz="2000" dirty="0" err="1">
                <a:latin typeface="Roboto"/>
                <a:ea typeface="Roboto"/>
                <a:cs typeface="Roboto"/>
                <a:sym typeface="Roboto"/>
              </a:rPr>
              <a:t>Avg</a:t>
            </a:r>
            <a:r>
              <a:rPr lang="pt-BR" sz="2000" dirty="0">
                <a:latin typeface="Roboto"/>
                <a:ea typeface="Roboto"/>
                <a:cs typeface="Roboto"/>
                <a:sym typeface="Roboto"/>
              </a:rPr>
              <a:t>. </a:t>
            </a:r>
            <a:r>
              <a:rPr lang="pt-BR" sz="2000" dirty="0" err="1">
                <a:latin typeface="Roboto"/>
                <a:ea typeface="Roboto"/>
                <a:cs typeface="Roboto"/>
                <a:sym typeface="Roboto"/>
              </a:rPr>
              <a:t>Adult</a:t>
            </a:r>
            <a:r>
              <a:rPr lang="pt-BR" sz="2000" dirty="0">
                <a:latin typeface="Roboto"/>
                <a:ea typeface="Roboto"/>
                <a:cs typeface="Roboto"/>
                <a:sym typeface="Roboto"/>
              </a:rPr>
              <a:t> </a:t>
            </a:r>
            <a:r>
              <a:rPr lang="pt-BR" sz="2000" dirty="0" err="1">
                <a:latin typeface="Roboto"/>
                <a:ea typeface="Roboto"/>
                <a:cs typeface="Roboto"/>
                <a:sym typeface="Roboto"/>
              </a:rPr>
              <a:t>Schooling</a:t>
            </a:r>
            <a:endParaRPr lang="pt-BR" sz="2000" dirty="0">
              <a:latin typeface="Roboto"/>
              <a:ea typeface="Roboto"/>
              <a:cs typeface="Roboto"/>
              <a:sym typeface="Roboto"/>
            </a:endParaRPr>
          </a:p>
          <a:p>
            <a:pPr marL="8890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Population</a:t>
            </a:r>
            <a:r>
              <a:rPr lang="pt-BR" sz="2000" dirty="0">
                <a:latin typeface="Roboto"/>
                <a:ea typeface="Roboto"/>
                <a:cs typeface="Roboto"/>
                <a:sym typeface="Roboto"/>
              </a:rPr>
              <a:t> 25+ / </a:t>
            </a:r>
            <a:r>
              <a:rPr lang="pt-BR" sz="2000" dirty="0" err="1">
                <a:latin typeface="Roboto"/>
                <a:ea typeface="Roboto"/>
                <a:cs typeface="Roboto"/>
                <a:sym typeface="Roboto"/>
              </a:rPr>
              <a:t>Population</a:t>
            </a:r>
            <a:endParaRPr lang="pt-BR" sz="2000" dirty="0">
              <a:latin typeface="Roboto"/>
              <a:ea typeface="Roboto"/>
              <a:cs typeface="Roboto"/>
              <a:sym typeface="Roboto"/>
            </a:endParaRPr>
          </a:p>
          <a:p>
            <a:pPr marL="8890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Conduit</a:t>
            </a:r>
            <a:r>
              <a:rPr lang="pt-BR" sz="2000" dirty="0">
                <a:latin typeface="Roboto"/>
                <a:ea typeface="Roboto"/>
                <a:cs typeface="Roboto"/>
                <a:sym typeface="Roboto"/>
              </a:rPr>
              <a:t> OFC</a:t>
            </a:r>
          </a:p>
          <a:p>
            <a:pPr marL="88900" lvl="0" algn="l" rtl="0">
              <a:spcBef>
                <a:spcPts val="125"/>
              </a:spcBef>
              <a:spcAft>
                <a:spcPts val="125"/>
              </a:spcAft>
              <a:buSzPts val="2200"/>
            </a:pPr>
            <a:r>
              <a:rPr lang="pt-BR" sz="2000" b="1" dirty="0" err="1">
                <a:latin typeface="Roboto"/>
                <a:ea typeface="Roboto"/>
                <a:cs typeface="Roboto"/>
                <a:sym typeface="Roboto"/>
              </a:rPr>
              <a:t>Result</a:t>
            </a:r>
            <a:r>
              <a:rPr lang="pt-BR" sz="2000" b="1" dirty="0">
                <a:latin typeface="Roboto"/>
                <a:ea typeface="Roboto"/>
                <a:cs typeface="Roboto"/>
                <a:sym typeface="Roboto"/>
              </a:rPr>
              <a:t> (GDP per capita PWT):</a:t>
            </a:r>
          </a:p>
          <a:p>
            <a:pPr marL="88900" lvl="0" algn="l" rtl="0">
              <a:spcBef>
                <a:spcPts val="125"/>
              </a:spcBef>
              <a:spcAft>
                <a:spcPts val="125"/>
              </a:spcAft>
              <a:buSzPts val="2200"/>
            </a:pPr>
            <a:r>
              <a:rPr lang="pt-BR" sz="2000" dirty="0">
                <a:latin typeface="Roboto"/>
                <a:ea typeface="Roboto"/>
                <a:cs typeface="Roboto"/>
                <a:sym typeface="Roboto"/>
              </a:rPr>
              <a:t>	R</a:t>
            </a:r>
            <a:r>
              <a:rPr lang="pt-BR" sz="2000" baseline="30000" dirty="0">
                <a:latin typeface="Roboto"/>
                <a:ea typeface="Roboto"/>
                <a:cs typeface="Roboto"/>
                <a:sym typeface="Roboto"/>
              </a:rPr>
              <a:t>2</a:t>
            </a:r>
            <a:r>
              <a:rPr lang="pt-BR" sz="2000" dirty="0">
                <a:latin typeface="Roboto"/>
                <a:ea typeface="Roboto"/>
                <a:cs typeface="Roboto"/>
                <a:sym typeface="Roboto"/>
              </a:rPr>
              <a:t> = </a:t>
            </a:r>
            <a:r>
              <a:rPr lang="pt-BR" sz="2000" dirty="0">
                <a:solidFill>
                  <a:srgbClr val="FF0000"/>
                </a:solidFill>
                <a:latin typeface="Roboto"/>
                <a:ea typeface="Roboto"/>
                <a:cs typeface="Roboto"/>
                <a:sym typeface="Roboto"/>
              </a:rPr>
              <a:t>0,62</a:t>
            </a:r>
          </a:p>
          <a:p>
            <a:pPr marL="88900" lvl="0" algn="l" rtl="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Error</a:t>
            </a:r>
            <a:r>
              <a:rPr lang="pt-BR" sz="2000" dirty="0">
                <a:latin typeface="Roboto"/>
                <a:ea typeface="Roboto"/>
                <a:cs typeface="Roboto"/>
                <a:sym typeface="Roboto"/>
              </a:rPr>
              <a:t> (MAE) =  </a:t>
            </a:r>
            <a:r>
              <a:rPr lang="pt-BR" sz="2000" dirty="0">
                <a:solidFill>
                  <a:srgbClr val="FF0000"/>
                </a:solidFill>
                <a:latin typeface="Roboto"/>
                <a:ea typeface="Roboto"/>
                <a:cs typeface="Roboto"/>
                <a:sym typeface="Roboto"/>
              </a:rPr>
              <a:t>US$ 5269,75</a:t>
            </a: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4371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Linear Regression → Improvements</a:t>
            </a:r>
            <a:endParaRPr dirty="0">
              <a:latin typeface="Segoe UI Emoji" panose="020B0502040204020203" pitchFamily="34" charset="0"/>
              <a:ea typeface="Segoe UI Emoji" panose="020B0502040204020203" pitchFamily="34" charset="0"/>
            </a:endParaRPr>
          </a:p>
        </p:txBody>
      </p:sp>
      <p:sp>
        <p:nvSpPr>
          <p:cNvPr id="88" name="Google Shape;88;p15"/>
          <p:cNvSpPr txBox="1"/>
          <p:nvPr/>
        </p:nvSpPr>
        <p:spPr>
          <a:xfrm>
            <a:off x="435350" y="1889727"/>
            <a:ext cx="8118300" cy="2966700"/>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r>
              <a:rPr lang="pt-BR" sz="2000" b="1" dirty="0" err="1">
                <a:latin typeface="Roboto"/>
                <a:ea typeface="Roboto"/>
                <a:cs typeface="Roboto"/>
                <a:sym typeface="Roboto"/>
              </a:rPr>
              <a:t>Exclude</a:t>
            </a:r>
            <a:r>
              <a:rPr lang="pt-BR" sz="2000" b="1" dirty="0">
                <a:latin typeface="Roboto"/>
                <a:ea typeface="Roboto"/>
                <a:cs typeface="Roboto"/>
                <a:sym typeface="Roboto"/>
              </a:rPr>
              <a:t> </a:t>
            </a:r>
            <a:r>
              <a:rPr lang="pt-BR" sz="2000" b="1" dirty="0" err="1">
                <a:latin typeface="Roboto"/>
                <a:ea typeface="Roboto"/>
                <a:cs typeface="Roboto"/>
                <a:sym typeface="Roboto"/>
              </a:rPr>
              <a:t>certain</a:t>
            </a:r>
            <a:r>
              <a:rPr lang="pt-BR" sz="2000" b="1" dirty="0">
                <a:latin typeface="Roboto"/>
                <a:ea typeface="Roboto"/>
                <a:cs typeface="Roboto"/>
                <a:sym typeface="Roboto"/>
              </a:rPr>
              <a:t> countries: </a:t>
            </a:r>
          </a:p>
          <a:p>
            <a:pPr marL="88900" lvl="0" algn="l" rtl="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Sink</a:t>
            </a:r>
            <a:r>
              <a:rPr lang="pt-BR" sz="2000" dirty="0">
                <a:latin typeface="Roboto"/>
                <a:ea typeface="Roboto"/>
                <a:cs typeface="Roboto"/>
                <a:sym typeface="Roboto"/>
              </a:rPr>
              <a:t> OFC</a:t>
            </a:r>
          </a:p>
          <a:p>
            <a:pPr marL="88900" lvl="0" algn="l" rtl="0">
              <a:spcBef>
                <a:spcPts val="125"/>
              </a:spcBef>
              <a:spcAft>
                <a:spcPts val="125"/>
              </a:spcAft>
              <a:buSzPts val="2200"/>
            </a:pPr>
            <a:r>
              <a:rPr lang="pt-BR" sz="2000" b="1" dirty="0" err="1">
                <a:latin typeface="Roboto"/>
                <a:ea typeface="Roboto"/>
                <a:cs typeface="Roboto"/>
                <a:sym typeface="Roboto"/>
              </a:rPr>
              <a:t>Result</a:t>
            </a:r>
            <a:r>
              <a:rPr lang="pt-BR" sz="2000" b="1" dirty="0">
                <a:latin typeface="Roboto"/>
                <a:ea typeface="Roboto"/>
                <a:cs typeface="Roboto"/>
                <a:sym typeface="Roboto"/>
              </a:rPr>
              <a:t> (GDP per capita PWT):</a:t>
            </a:r>
          </a:p>
          <a:p>
            <a:pPr marL="88900" lvl="0" algn="l" rtl="0">
              <a:spcBef>
                <a:spcPts val="125"/>
              </a:spcBef>
              <a:spcAft>
                <a:spcPts val="125"/>
              </a:spcAft>
              <a:buSzPts val="2200"/>
            </a:pPr>
            <a:r>
              <a:rPr lang="pt-BR" sz="2000" dirty="0">
                <a:latin typeface="Roboto"/>
                <a:ea typeface="Roboto"/>
                <a:cs typeface="Roboto"/>
                <a:sym typeface="Roboto"/>
              </a:rPr>
              <a:t>	R</a:t>
            </a:r>
            <a:r>
              <a:rPr lang="pt-BR" sz="2000" baseline="30000" dirty="0">
                <a:latin typeface="Roboto"/>
                <a:ea typeface="Roboto"/>
                <a:cs typeface="Roboto"/>
                <a:sym typeface="Roboto"/>
              </a:rPr>
              <a:t>2</a:t>
            </a:r>
            <a:r>
              <a:rPr lang="pt-BR" sz="2000" dirty="0">
                <a:latin typeface="Roboto"/>
                <a:ea typeface="Roboto"/>
                <a:cs typeface="Roboto"/>
                <a:sym typeface="Roboto"/>
              </a:rPr>
              <a:t> = </a:t>
            </a:r>
            <a:r>
              <a:rPr lang="pt-BR" sz="2000" dirty="0">
                <a:solidFill>
                  <a:srgbClr val="FF0000"/>
                </a:solidFill>
                <a:latin typeface="Roboto"/>
                <a:ea typeface="Roboto"/>
                <a:cs typeface="Roboto"/>
                <a:sym typeface="Roboto"/>
              </a:rPr>
              <a:t>0,86</a:t>
            </a:r>
          </a:p>
          <a:p>
            <a:pPr marL="88900" lvl="0" algn="l" rtl="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Error</a:t>
            </a:r>
            <a:r>
              <a:rPr lang="pt-BR" sz="2000" dirty="0">
                <a:latin typeface="Roboto"/>
                <a:ea typeface="Roboto"/>
                <a:cs typeface="Roboto"/>
                <a:sym typeface="Roboto"/>
              </a:rPr>
              <a:t> (MAE) =  </a:t>
            </a:r>
            <a:r>
              <a:rPr lang="pt-BR" sz="2000" dirty="0">
                <a:solidFill>
                  <a:srgbClr val="FF0000"/>
                </a:solidFill>
                <a:latin typeface="Roboto"/>
                <a:ea typeface="Roboto"/>
                <a:cs typeface="Roboto"/>
                <a:sym typeface="Roboto"/>
              </a:rPr>
              <a:t>US$ 3403,66</a:t>
            </a: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86625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6CA00FE-82C1-40F0-B84C-88DDE4B8C8A1}"/>
              </a:ext>
            </a:extLst>
          </p:cNvPr>
          <p:cNvPicPr>
            <a:picLocks noChangeAspect="1"/>
          </p:cNvPicPr>
          <p:nvPr/>
        </p:nvPicPr>
        <p:blipFill>
          <a:blip r:embed="rId2"/>
          <a:stretch>
            <a:fillRect/>
          </a:stretch>
        </p:blipFill>
        <p:spPr>
          <a:xfrm>
            <a:off x="834606" y="369236"/>
            <a:ext cx="7129523" cy="4405027"/>
          </a:xfrm>
          <a:prstGeom prst="rect">
            <a:avLst/>
          </a:prstGeom>
        </p:spPr>
      </p:pic>
      <p:sp>
        <p:nvSpPr>
          <p:cNvPr id="4" name="CaixaDeTexto 3">
            <a:extLst>
              <a:ext uri="{FF2B5EF4-FFF2-40B4-BE49-F238E27FC236}">
                <a16:creationId xmlns:a16="http://schemas.microsoft.com/office/drawing/2014/main" id="{6422D05E-9EC1-43AD-82D7-A43764BCE96B}"/>
              </a:ext>
            </a:extLst>
          </p:cNvPr>
          <p:cNvSpPr txBox="1"/>
          <p:nvPr/>
        </p:nvSpPr>
        <p:spPr>
          <a:xfrm>
            <a:off x="4358148" y="4774263"/>
            <a:ext cx="3605981" cy="276999"/>
          </a:xfrm>
          <a:prstGeom prst="rect">
            <a:avLst/>
          </a:prstGeom>
          <a:noFill/>
        </p:spPr>
        <p:txBody>
          <a:bodyPr wrap="square" rtlCol="0">
            <a:spAutoFit/>
          </a:bodyPr>
          <a:lstStyle/>
          <a:p>
            <a:pPr algn="r"/>
            <a:r>
              <a:rPr lang="en-US" sz="1200" b="0" i="1" dirty="0">
                <a:solidFill>
                  <a:srgbClr val="999999"/>
                </a:solidFill>
                <a:effectLst/>
                <a:latin typeface="Roboto Light" panose="02000000000000000000" pitchFamily="2" charset="0"/>
                <a:ea typeface="Roboto Light" panose="02000000000000000000" pitchFamily="2" charset="0"/>
              </a:rPr>
              <a:t>Source: Thomson Reuters/Web of Science, </a:t>
            </a:r>
            <a:r>
              <a:rPr lang="pt-BR" sz="1200" dirty="0">
                <a:latin typeface="Roboto Light" panose="02000000000000000000" pitchFamily="2" charset="0"/>
                <a:ea typeface="Roboto Light" panose="02000000000000000000" pitchFamily="2" charset="0"/>
              </a:rPr>
              <a:t>2011 </a:t>
            </a:r>
          </a:p>
        </p:txBody>
      </p:sp>
      <p:sp>
        <p:nvSpPr>
          <p:cNvPr id="5" name="Retângulo 4">
            <a:extLst>
              <a:ext uri="{FF2B5EF4-FFF2-40B4-BE49-F238E27FC236}">
                <a16:creationId xmlns:a16="http://schemas.microsoft.com/office/drawing/2014/main" id="{DE32051E-514F-4C9E-BDB2-91A3003F207E}"/>
              </a:ext>
            </a:extLst>
          </p:cNvPr>
          <p:cNvSpPr/>
          <p:nvPr/>
        </p:nvSpPr>
        <p:spPr>
          <a:xfrm>
            <a:off x="0" y="0"/>
            <a:ext cx="9144000" cy="5143500"/>
          </a:xfrm>
          <a:prstGeom prst="rect">
            <a:avLst/>
          </a:prstGeom>
          <a:solidFill>
            <a:srgbClr val="00000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0E179DFC-6B9B-4574-80B0-386A163EEA83}"/>
              </a:ext>
            </a:extLst>
          </p:cNvPr>
          <p:cNvSpPr txBox="1"/>
          <p:nvPr/>
        </p:nvSpPr>
        <p:spPr>
          <a:xfrm>
            <a:off x="2663759" y="1808903"/>
            <a:ext cx="3816482" cy="1821775"/>
          </a:xfrm>
          <a:prstGeom prst="round2DiagRect">
            <a:avLst/>
          </a:prstGeom>
          <a:solidFill>
            <a:schemeClr val="accent2">
              <a:lumMod val="40000"/>
              <a:lumOff val="60000"/>
            </a:schemeClr>
          </a:solidFill>
          <a:effectLst>
            <a:softEdge rad="12700"/>
          </a:effectLst>
        </p:spPr>
        <p:txBody>
          <a:bodyPr wrap="square" rtlCol="0">
            <a:spAutoFit/>
          </a:bodyPr>
          <a:lstStyle/>
          <a:p>
            <a:r>
              <a:rPr lang="en-US" dirty="0"/>
              <a:t>NATURE | NEWS</a:t>
            </a:r>
          </a:p>
          <a:p>
            <a:endParaRPr lang="en-US" dirty="0"/>
          </a:p>
          <a:p>
            <a:r>
              <a:rPr lang="en-US" sz="1500" b="1" dirty="0">
                <a:latin typeface="Univers Condensed" panose="020B0506020202050204" pitchFamily="34" charset="0"/>
              </a:rPr>
              <a:t>365 days: 2011 in review</a:t>
            </a:r>
          </a:p>
          <a:p>
            <a:r>
              <a:rPr lang="en-US" sz="1500" i="1" dirty="0">
                <a:latin typeface="Univers Condensed" panose="020B0506020202050204" pitchFamily="34" charset="0"/>
              </a:rPr>
              <a:t>From neutrinos to stem cells: a round-up of the year in research and science policy.</a:t>
            </a:r>
          </a:p>
          <a:p>
            <a:endParaRPr lang="en-US" dirty="0"/>
          </a:p>
          <a:p>
            <a:r>
              <a:rPr lang="en-US" dirty="0"/>
              <a:t>Richard Van </a:t>
            </a:r>
            <a:r>
              <a:rPr lang="en-US" dirty="0" err="1"/>
              <a:t>Noorden</a:t>
            </a:r>
            <a:endParaRPr lang="pt-BR" dirty="0"/>
          </a:p>
        </p:txBody>
      </p:sp>
    </p:spTree>
    <p:extLst>
      <p:ext uri="{BB962C8B-B14F-4D97-AF65-F5344CB8AC3E}">
        <p14:creationId xmlns:p14="http://schemas.microsoft.com/office/powerpoint/2010/main" val="9348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Linear Regression → Improvements</a:t>
            </a:r>
            <a:endParaRPr dirty="0">
              <a:latin typeface="Segoe UI Emoji" panose="020B0502040204020203" pitchFamily="34" charset="0"/>
              <a:ea typeface="Segoe UI Emoji" panose="020B0502040204020203" pitchFamily="34" charset="0"/>
            </a:endParaRPr>
          </a:p>
        </p:txBody>
      </p:sp>
      <p:sp>
        <p:nvSpPr>
          <p:cNvPr id="88" name="Google Shape;88;p15"/>
          <p:cNvSpPr txBox="1"/>
          <p:nvPr/>
        </p:nvSpPr>
        <p:spPr>
          <a:xfrm>
            <a:off x="435350" y="1889727"/>
            <a:ext cx="8118300" cy="2966700"/>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r>
              <a:rPr lang="pt-BR" sz="2000" b="1" dirty="0">
                <a:latin typeface="Roboto"/>
                <a:ea typeface="Roboto"/>
                <a:cs typeface="Roboto"/>
                <a:sym typeface="Roboto"/>
              </a:rPr>
              <a:t>Polinomial </a:t>
            </a:r>
            <a:r>
              <a:rPr lang="pt-BR" sz="2000" b="1" dirty="0" err="1">
                <a:latin typeface="Roboto"/>
                <a:ea typeface="Roboto"/>
                <a:cs typeface="Roboto"/>
                <a:sym typeface="Roboto"/>
              </a:rPr>
              <a:t>Features</a:t>
            </a:r>
            <a:r>
              <a:rPr lang="pt-BR" sz="2000" b="1" dirty="0">
                <a:latin typeface="Roboto"/>
                <a:ea typeface="Roboto"/>
                <a:cs typeface="Roboto"/>
                <a:sym typeface="Roboto"/>
              </a:rPr>
              <a:t>: </a:t>
            </a:r>
          </a:p>
          <a:p>
            <a:pPr marL="88900" lvl="0" algn="l" rtl="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degree</a:t>
            </a:r>
            <a:r>
              <a:rPr lang="pt-BR" sz="2000" dirty="0">
                <a:latin typeface="Roboto"/>
                <a:ea typeface="Roboto"/>
                <a:cs typeface="Roboto"/>
                <a:sym typeface="Roboto"/>
              </a:rPr>
              <a:t> = 2</a:t>
            </a:r>
          </a:p>
          <a:p>
            <a:pPr marL="88900" lvl="0" algn="l" rtl="0">
              <a:spcBef>
                <a:spcPts val="125"/>
              </a:spcBef>
              <a:spcAft>
                <a:spcPts val="125"/>
              </a:spcAft>
              <a:buSzPts val="2200"/>
            </a:pPr>
            <a:r>
              <a:rPr lang="pt-BR" sz="2000" b="1" dirty="0" err="1">
                <a:latin typeface="Roboto"/>
                <a:ea typeface="Roboto"/>
                <a:cs typeface="Roboto"/>
                <a:sym typeface="Roboto"/>
              </a:rPr>
              <a:t>Result</a:t>
            </a:r>
            <a:r>
              <a:rPr lang="pt-BR" sz="2000" b="1" dirty="0">
                <a:latin typeface="Roboto"/>
                <a:ea typeface="Roboto"/>
                <a:cs typeface="Roboto"/>
                <a:sym typeface="Roboto"/>
              </a:rPr>
              <a:t> (GDP per capita PWT):</a:t>
            </a:r>
          </a:p>
          <a:p>
            <a:pPr marL="88900" lvl="0" algn="l" rtl="0">
              <a:spcBef>
                <a:spcPts val="125"/>
              </a:spcBef>
              <a:spcAft>
                <a:spcPts val="125"/>
              </a:spcAft>
              <a:buSzPts val="2200"/>
            </a:pPr>
            <a:r>
              <a:rPr lang="pt-BR" sz="2000" dirty="0">
                <a:latin typeface="Roboto"/>
                <a:ea typeface="Roboto"/>
                <a:cs typeface="Roboto"/>
                <a:sym typeface="Roboto"/>
              </a:rPr>
              <a:t>	R</a:t>
            </a:r>
            <a:r>
              <a:rPr lang="pt-BR" sz="2000" baseline="30000" dirty="0">
                <a:latin typeface="Roboto"/>
                <a:ea typeface="Roboto"/>
                <a:cs typeface="Roboto"/>
                <a:sym typeface="Roboto"/>
              </a:rPr>
              <a:t>2</a:t>
            </a:r>
            <a:r>
              <a:rPr lang="pt-BR" sz="2000" dirty="0">
                <a:latin typeface="Roboto"/>
                <a:ea typeface="Roboto"/>
                <a:cs typeface="Roboto"/>
                <a:sym typeface="Roboto"/>
              </a:rPr>
              <a:t> = </a:t>
            </a:r>
            <a:r>
              <a:rPr lang="pt-BR" sz="2000" dirty="0">
                <a:solidFill>
                  <a:srgbClr val="FF0000"/>
                </a:solidFill>
                <a:latin typeface="Roboto"/>
                <a:ea typeface="Roboto"/>
                <a:cs typeface="Roboto"/>
                <a:sym typeface="Roboto"/>
              </a:rPr>
              <a:t>0,87</a:t>
            </a:r>
          </a:p>
          <a:p>
            <a:pPr marL="88900" lvl="0" algn="l" rtl="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Error</a:t>
            </a:r>
            <a:r>
              <a:rPr lang="pt-BR" sz="2000" dirty="0">
                <a:latin typeface="Roboto"/>
                <a:ea typeface="Roboto"/>
                <a:cs typeface="Roboto"/>
                <a:sym typeface="Roboto"/>
              </a:rPr>
              <a:t> (MAE) =  </a:t>
            </a:r>
            <a:r>
              <a:rPr lang="pt-BR" sz="2000" dirty="0">
                <a:solidFill>
                  <a:srgbClr val="FF0000"/>
                </a:solidFill>
                <a:latin typeface="Roboto"/>
                <a:ea typeface="Roboto"/>
                <a:cs typeface="Roboto"/>
                <a:sym typeface="Roboto"/>
              </a:rPr>
              <a:t>US$ 3139,46</a:t>
            </a: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67750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Linear Regression → Improvements</a:t>
            </a:r>
            <a:endParaRPr dirty="0">
              <a:latin typeface="Segoe UI Emoji" panose="020B0502040204020203" pitchFamily="34" charset="0"/>
              <a:ea typeface="Segoe UI Emoji" panose="020B0502040204020203" pitchFamily="34" charset="0"/>
            </a:endParaRPr>
          </a:p>
        </p:txBody>
      </p:sp>
      <p:sp>
        <p:nvSpPr>
          <p:cNvPr id="88" name="Google Shape;88;p15"/>
          <p:cNvSpPr txBox="1"/>
          <p:nvPr/>
        </p:nvSpPr>
        <p:spPr>
          <a:xfrm>
            <a:off x="435350" y="1889727"/>
            <a:ext cx="8118300" cy="2966700"/>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r>
              <a:rPr lang="pt-BR" sz="2000" b="1" dirty="0" err="1">
                <a:latin typeface="Roboto"/>
                <a:ea typeface="Roboto"/>
                <a:cs typeface="Roboto"/>
                <a:sym typeface="Roboto"/>
              </a:rPr>
              <a:t>Exclude</a:t>
            </a:r>
            <a:r>
              <a:rPr lang="pt-BR" sz="2000" b="1" dirty="0">
                <a:latin typeface="Roboto"/>
                <a:ea typeface="Roboto"/>
                <a:cs typeface="Roboto"/>
                <a:sym typeface="Roboto"/>
              </a:rPr>
              <a:t> outliers: </a:t>
            </a:r>
          </a:p>
          <a:p>
            <a:pPr marL="88900" lvl="0" algn="l" rtl="0">
              <a:spcBef>
                <a:spcPts val="125"/>
              </a:spcBef>
              <a:spcAft>
                <a:spcPts val="125"/>
              </a:spcAft>
              <a:buSzPts val="2200"/>
            </a:pPr>
            <a:r>
              <a:rPr lang="pt-BR" sz="2000" dirty="0">
                <a:latin typeface="Roboto"/>
                <a:ea typeface="Roboto"/>
                <a:cs typeface="Roboto"/>
                <a:sym typeface="Roboto"/>
              </a:rPr>
              <a:t>	-2.5 &lt; GDP &lt; 2,5</a:t>
            </a:r>
          </a:p>
          <a:p>
            <a:pPr marL="88900" lvl="0" algn="l" rtl="0">
              <a:spcBef>
                <a:spcPts val="125"/>
              </a:spcBef>
              <a:spcAft>
                <a:spcPts val="125"/>
              </a:spcAft>
              <a:buSzPts val="2200"/>
            </a:pPr>
            <a:r>
              <a:rPr lang="pt-BR" sz="2000" b="1" dirty="0" err="1">
                <a:latin typeface="Roboto"/>
                <a:ea typeface="Roboto"/>
                <a:cs typeface="Roboto"/>
                <a:sym typeface="Roboto"/>
              </a:rPr>
              <a:t>Result</a:t>
            </a:r>
            <a:r>
              <a:rPr lang="pt-BR" sz="2000" b="1" dirty="0">
                <a:latin typeface="Roboto"/>
                <a:ea typeface="Roboto"/>
                <a:cs typeface="Roboto"/>
                <a:sym typeface="Roboto"/>
              </a:rPr>
              <a:t> (GDP per capita PWT):</a:t>
            </a:r>
          </a:p>
          <a:p>
            <a:pPr marL="88900" lvl="0" algn="l" rtl="0">
              <a:spcBef>
                <a:spcPts val="125"/>
              </a:spcBef>
              <a:spcAft>
                <a:spcPts val="125"/>
              </a:spcAft>
              <a:buSzPts val="2200"/>
            </a:pPr>
            <a:r>
              <a:rPr lang="pt-BR" sz="2000" dirty="0">
                <a:latin typeface="Roboto"/>
                <a:ea typeface="Roboto"/>
                <a:cs typeface="Roboto"/>
                <a:sym typeface="Roboto"/>
              </a:rPr>
              <a:t>	R</a:t>
            </a:r>
            <a:r>
              <a:rPr lang="pt-BR" sz="2000" baseline="30000" dirty="0">
                <a:latin typeface="Roboto"/>
                <a:ea typeface="Roboto"/>
                <a:cs typeface="Roboto"/>
                <a:sym typeface="Roboto"/>
              </a:rPr>
              <a:t>2</a:t>
            </a:r>
            <a:r>
              <a:rPr lang="pt-BR" sz="2000" dirty="0">
                <a:latin typeface="Roboto"/>
                <a:ea typeface="Roboto"/>
                <a:cs typeface="Roboto"/>
                <a:sym typeface="Roboto"/>
              </a:rPr>
              <a:t> = </a:t>
            </a:r>
            <a:r>
              <a:rPr lang="pt-BR" sz="2000" dirty="0">
                <a:solidFill>
                  <a:srgbClr val="FF0000"/>
                </a:solidFill>
                <a:latin typeface="Roboto"/>
                <a:ea typeface="Roboto"/>
                <a:cs typeface="Roboto"/>
                <a:sym typeface="Roboto"/>
              </a:rPr>
              <a:t>0,88</a:t>
            </a:r>
          </a:p>
          <a:p>
            <a:pPr marL="88900" lvl="0" algn="l" rtl="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Error</a:t>
            </a:r>
            <a:r>
              <a:rPr lang="pt-BR" sz="2000" dirty="0">
                <a:latin typeface="Roboto"/>
                <a:ea typeface="Roboto"/>
                <a:cs typeface="Roboto"/>
                <a:sym typeface="Roboto"/>
              </a:rPr>
              <a:t> (MAE) =  </a:t>
            </a:r>
            <a:r>
              <a:rPr lang="pt-BR" sz="2000" dirty="0">
                <a:solidFill>
                  <a:srgbClr val="FF0000"/>
                </a:solidFill>
                <a:latin typeface="Roboto"/>
                <a:ea typeface="Roboto"/>
                <a:cs typeface="Roboto"/>
                <a:sym typeface="Roboto"/>
              </a:rPr>
              <a:t>US$ 2988,67</a:t>
            </a: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99554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Linear Regression → Improvements</a:t>
            </a:r>
            <a:endParaRPr dirty="0">
              <a:latin typeface="Segoe UI Emoji" panose="020B0502040204020203" pitchFamily="34" charset="0"/>
              <a:ea typeface="Segoe UI Emoji" panose="020B0502040204020203" pitchFamily="34" charset="0"/>
            </a:endParaRPr>
          </a:p>
        </p:txBody>
      </p:sp>
      <p:sp>
        <p:nvSpPr>
          <p:cNvPr id="88" name="Google Shape;88;p15"/>
          <p:cNvSpPr txBox="1"/>
          <p:nvPr/>
        </p:nvSpPr>
        <p:spPr>
          <a:xfrm>
            <a:off x="435350" y="1889727"/>
            <a:ext cx="8118300" cy="2966700"/>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r>
              <a:rPr lang="pt-BR" sz="2000" b="1" dirty="0" err="1">
                <a:latin typeface="Roboto"/>
                <a:ea typeface="Roboto"/>
                <a:cs typeface="Roboto"/>
                <a:sym typeface="Roboto"/>
              </a:rPr>
              <a:t>Scientific</a:t>
            </a:r>
            <a:r>
              <a:rPr lang="pt-BR" sz="2000" b="1" dirty="0">
                <a:latin typeface="Roboto"/>
                <a:ea typeface="Roboto"/>
                <a:cs typeface="Roboto"/>
                <a:sym typeface="Roboto"/>
              </a:rPr>
              <a:t> </a:t>
            </a:r>
            <a:r>
              <a:rPr lang="pt-BR" sz="2000" b="1" dirty="0" err="1">
                <a:latin typeface="Roboto"/>
                <a:ea typeface="Roboto"/>
                <a:cs typeface="Roboto"/>
                <a:sym typeface="Roboto"/>
              </a:rPr>
              <a:t>production</a:t>
            </a:r>
            <a:r>
              <a:rPr lang="pt-BR" sz="2000" b="1" dirty="0">
                <a:latin typeface="Roboto"/>
                <a:ea typeface="Roboto"/>
                <a:cs typeface="Roboto"/>
                <a:sym typeface="Roboto"/>
              </a:rPr>
              <a:t> </a:t>
            </a:r>
            <a:r>
              <a:rPr lang="pt-BR" sz="2000" b="1" dirty="0" err="1">
                <a:latin typeface="Roboto"/>
                <a:ea typeface="Roboto"/>
                <a:cs typeface="Roboto"/>
                <a:sym typeface="Roboto"/>
              </a:rPr>
              <a:t>from</a:t>
            </a:r>
            <a:r>
              <a:rPr lang="pt-BR" sz="2000" b="1" dirty="0">
                <a:latin typeface="Roboto"/>
                <a:ea typeface="Roboto"/>
                <a:cs typeface="Roboto"/>
                <a:sym typeface="Roboto"/>
              </a:rPr>
              <a:t> 3 </a:t>
            </a:r>
            <a:r>
              <a:rPr lang="pt-BR" sz="2000" b="1" dirty="0" err="1">
                <a:latin typeface="Roboto"/>
                <a:ea typeface="Roboto"/>
                <a:cs typeface="Roboto"/>
                <a:sym typeface="Roboto"/>
              </a:rPr>
              <a:t>year</a:t>
            </a:r>
            <a:r>
              <a:rPr lang="pt-BR" sz="2000" b="1" dirty="0">
                <a:latin typeface="Roboto"/>
                <a:ea typeface="Roboto"/>
                <a:cs typeface="Roboto"/>
                <a:sym typeface="Roboto"/>
              </a:rPr>
              <a:t> </a:t>
            </a:r>
            <a:r>
              <a:rPr lang="pt-BR" sz="2000" b="1" dirty="0" err="1">
                <a:latin typeface="Roboto"/>
                <a:ea typeface="Roboto"/>
                <a:cs typeface="Roboto"/>
                <a:sym typeface="Roboto"/>
              </a:rPr>
              <a:t>before</a:t>
            </a:r>
            <a:r>
              <a:rPr lang="pt-BR" sz="2000" b="1" dirty="0">
                <a:latin typeface="Roboto"/>
                <a:ea typeface="Roboto"/>
                <a:cs typeface="Roboto"/>
                <a:sym typeface="Roboto"/>
              </a:rPr>
              <a:t> </a:t>
            </a:r>
            <a:r>
              <a:rPr lang="pt-BR" sz="2000" b="1" dirty="0" err="1">
                <a:latin typeface="Roboto"/>
                <a:ea typeface="Roboto"/>
                <a:cs typeface="Roboto"/>
                <a:sym typeface="Roboto"/>
              </a:rPr>
              <a:t>instead</a:t>
            </a:r>
            <a:r>
              <a:rPr lang="pt-BR" sz="2000" b="1" dirty="0">
                <a:latin typeface="Roboto"/>
                <a:ea typeface="Roboto"/>
                <a:cs typeface="Roboto"/>
                <a:sym typeface="Roboto"/>
              </a:rPr>
              <a:t> </a:t>
            </a:r>
            <a:r>
              <a:rPr lang="pt-BR" sz="2000" b="1" dirty="0" err="1">
                <a:latin typeface="Roboto"/>
                <a:ea typeface="Roboto"/>
                <a:cs typeface="Roboto"/>
                <a:sym typeface="Roboto"/>
              </a:rPr>
              <a:t>of</a:t>
            </a:r>
            <a:r>
              <a:rPr lang="pt-BR" sz="2000" b="1" dirty="0">
                <a:latin typeface="Roboto"/>
                <a:ea typeface="Roboto"/>
                <a:cs typeface="Roboto"/>
                <a:sym typeface="Roboto"/>
              </a:rPr>
              <a:t> query </a:t>
            </a:r>
            <a:r>
              <a:rPr lang="pt-BR" sz="2000" b="1" dirty="0" err="1">
                <a:latin typeface="Roboto"/>
                <a:ea typeface="Roboto"/>
                <a:cs typeface="Roboto"/>
                <a:sym typeface="Roboto"/>
              </a:rPr>
              <a:t>year</a:t>
            </a:r>
            <a:r>
              <a:rPr lang="pt-BR" sz="2000" b="1" dirty="0">
                <a:latin typeface="Roboto"/>
                <a:ea typeface="Roboto"/>
                <a:cs typeface="Roboto"/>
                <a:sym typeface="Roboto"/>
              </a:rPr>
              <a:t> </a:t>
            </a:r>
          </a:p>
          <a:p>
            <a:pPr marL="88900" lvl="0" algn="l" rtl="0">
              <a:spcBef>
                <a:spcPts val="125"/>
              </a:spcBef>
              <a:spcAft>
                <a:spcPts val="125"/>
              </a:spcAft>
              <a:buSzPts val="2200"/>
            </a:pPr>
            <a:r>
              <a:rPr lang="pt-BR" sz="2000" dirty="0">
                <a:latin typeface="Roboto"/>
                <a:ea typeface="Roboto"/>
                <a:cs typeface="Roboto"/>
                <a:sym typeface="Roboto"/>
              </a:rPr>
              <a:t>	</a:t>
            </a:r>
          </a:p>
          <a:p>
            <a:pPr marL="88900" lvl="0" algn="l" rtl="0">
              <a:spcBef>
                <a:spcPts val="125"/>
              </a:spcBef>
              <a:spcAft>
                <a:spcPts val="125"/>
              </a:spcAft>
              <a:buSzPts val="2200"/>
            </a:pPr>
            <a:r>
              <a:rPr lang="pt-BR" sz="2000" b="1" dirty="0" err="1">
                <a:latin typeface="Roboto"/>
                <a:ea typeface="Roboto"/>
                <a:cs typeface="Roboto"/>
                <a:sym typeface="Roboto"/>
              </a:rPr>
              <a:t>Result</a:t>
            </a:r>
            <a:r>
              <a:rPr lang="pt-BR" sz="2000" b="1" dirty="0">
                <a:latin typeface="Roboto"/>
                <a:ea typeface="Roboto"/>
                <a:cs typeface="Roboto"/>
                <a:sym typeface="Roboto"/>
              </a:rPr>
              <a:t> (GDP per capita PWT):</a:t>
            </a:r>
          </a:p>
          <a:p>
            <a:pPr marL="88900" lvl="0" algn="l" rtl="0">
              <a:spcBef>
                <a:spcPts val="125"/>
              </a:spcBef>
              <a:spcAft>
                <a:spcPts val="125"/>
              </a:spcAft>
              <a:buSzPts val="2200"/>
            </a:pPr>
            <a:r>
              <a:rPr lang="pt-BR" sz="2000" dirty="0">
                <a:latin typeface="Roboto"/>
                <a:ea typeface="Roboto"/>
                <a:cs typeface="Roboto"/>
                <a:sym typeface="Roboto"/>
              </a:rPr>
              <a:t>	R</a:t>
            </a:r>
            <a:r>
              <a:rPr lang="pt-BR" sz="2000" baseline="30000" dirty="0">
                <a:latin typeface="Roboto"/>
                <a:ea typeface="Roboto"/>
                <a:cs typeface="Roboto"/>
                <a:sym typeface="Roboto"/>
              </a:rPr>
              <a:t>2</a:t>
            </a:r>
            <a:r>
              <a:rPr lang="pt-BR" sz="2000" dirty="0">
                <a:latin typeface="Roboto"/>
                <a:ea typeface="Roboto"/>
                <a:cs typeface="Roboto"/>
                <a:sym typeface="Roboto"/>
              </a:rPr>
              <a:t> = </a:t>
            </a:r>
            <a:r>
              <a:rPr lang="pt-BR" sz="2000" dirty="0">
                <a:solidFill>
                  <a:srgbClr val="FF0000"/>
                </a:solidFill>
                <a:latin typeface="Roboto"/>
                <a:ea typeface="Roboto"/>
                <a:cs typeface="Roboto"/>
                <a:sym typeface="Roboto"/>
              </a:rPr>
              <a:t>0,92</a:t>
            </a:r>
          </a:p>
          <a:p>
            <a:pPr marL="88900" lvl="0" algn="l" rtl="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Error</a:t>
            </a:r>
            <a:r>
              <a:rPr lang="pt-BR" sz="2000" dirty="0">
                <a:latin typeface="Roboto"/>
                <a:ea typeface="Roboto"/>
                <a:cs typeface="Roboto"/>
                <a:sym typeface="Roboto"/>
              </a:rPr>
              <a:t> (MAE) =  </a:t>
            </a:r>
            <a:r>
              <a:rPr lang="pt-BR" sz="2000" dirty="0">
                <a:solidFill>
                  <a:srgbClr val="FF0000"/>
                </a:solidFill>
                <a:latin typeface="Roboto"/>
                <a:ea typeface="Roboto"/>
                <a:cs typeface="Roboto"/>
                <a:sym typeface="Roboto"/>
              </a:rPr>
              <a:t>US$ 2917,48</a:t>
            </a: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89660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Linear Regression → Improvements</a:t>
            </a:r>
            <a:endParaRPr dirty="0">
              <a:latin typeface="Segoe UI Emoji" panose="020B0502040204020203" pitchFamily="34" charset="0"/>
              <a:ea typeface="Segoe UI Emoji" panose="020B0502040204020203" pitchFamily="34" charset="0"/>
            </a:endParaRPr>
          </a:p>
        </p:txBody>
      </p:sp>
      <p:sp>
        <p:nvSpPr>
          <p:cNvPr id="88" name="Google Shape;88;p15"/>
          <p:cNvSpPr txBox="1"/>
          <p:nvPr/>
        </p:nvSpPr>
        <p:spPr>
          <a:xfrm>
            <a:off x="435350" y="1889727"/>
            <a:ext cx="8118300" cy="2966700"/>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r>
              <a:rPr lang="pt-BR" sz="2000" b="1" dirty="0" err="1">
                <a:latin typeface="Roboto"/>
                <a:ea typeface="Roboto"/>
                <a:cs typeface="Roboto"/>
                <a:sym typeface="Roboto"/>
              </a:rPr>
              <a:t>Stratify</a:t>
            </a:r>
            <a:r>
              <a:rPr lang="pt-BR" sz="2000" b="1" dirty="0">
                <a:latin typeface="Roboto"/>
                <a:ea typeface="Roboto"/>
                <a:cs typeface="Roboto"/>
                <a:sym typeface="Roboto"/>
              </a:rPr>
              <a:t> training </a:t>
            </a:r>
            <a:r>
              <a:rPr lang="pt-BR" sz="2000" b="1" dirty="0" err="1">
                <a:latin typeface="Roboto"/>
                <a:ea typeface="Roboto"/>
                <a:cs typeface="Roboto"/>
                <a:sym typeface="Roboto"/>
              </a:rPr>
              <a:t>dataset</a:t>
            </a:r>
            <a:r>
              <a:rPr lang="pt-BR" sz="2000" b="1" dirty="0">
                <a:latin typeface="Roboto"/>
                <a:ea typeface="Roboto"/>
                <a:cs typeface="Roboto"/>
                <a:sym typeface="Roboto"/>
              </a:rPr>
              <a:t>: </a:t>
            </a:r>
          </a:p>
          <a:p>
            <a:pPr marL="88900" lvl="0" algn="l" rtl="0">
              <a:spcBef>
                <a:spcPts val="125"/>
              </a:spcBef>
              <a:spcAft>
                <a:spcPts val="125"/>
              </a:spcAft>
              <a:buSzPts val="2200"/>
            </a:pPr>
            <a:r>
              <a:rPr lang="pt-BR" sz="2000" dirty="0">
                <a:latin typeface="Roboto"/>
                <a:ea typeface="Roboto"/>
                <a:cs typeface="Roboto"/>
                <a:sym typeface="Roboto"/>
              </a:rPr>
              <a:t>	GDP </a:t>
            </a:r>
            <a:r>
              <a:rPr lang="pt-BR" sz="2000" dirty="0" err="1">
                <a:latin typeface="Roboto"/>
                <a:ea typeface="Roboto"/>
                <a:cs typeface="Roboto"/>
                <a:sym typeface="Roboto"/>
              </a:rPr>
              <a:t>divided</a:t>
            </a:r>
            <a:r>
              <a:rPr lang="pt-BR" sz="2000" dirty="0">
                <a:latin typeface="Roboto"/>
                <a:ea typeface="Roboto"/>
                <a:cs typeface="Roboto"/>
                <a:sym typeface="Roboto"/>
              </a:rPr>
              <a:t> </a:t>
            </a:r>
            <a:r>
              <a:rPr lang="pt-BR" sz="2000" dirty="0" err="1">
                <a:latin typeface="Roboto"/>
                <a:ea typeface="Roboto"/>
                <a:cs typeface="Roboto"/>
                <a:sym typeface="Roboto"/>
              </a:rPr>
              <a:t>into</a:t>
            </a:r>
            <a:r>
              <a:rPr lang="pt-BR" sz="2000" dirty="0">
                <a:latin typeface="Roboto"/>
                <a:ea typeface="Roboto"/>
                <a:cs typeface="Roboto"/>
                <a:sym typeface="Roboto"/>
              </a:rPr>
              <a:t> </a:t>
            </a:r>
            <a:r>
              <a:rPr lang="pt-BR" sz="2000" dirty="0" err="1">
                <a:latin typeface="Roboto"/>
                <a:ea typeface="Roboto"/>
                <a:cs typeface="Roboto"/>
                <a:sym typeface="Roboto"/>
              </a:rPr>
              <a:t>categories</a:t>
            </a:r>
            <a:endParaRPr lang="pt-BR" sz="2000" dirty="0">
              <a:latin typeface="Roboto"/>
              <a:ea typeface="Roboto"/>
              <a:cs typeface="Roboto"/>
              <a:sym typeface="Roboto"/>
            </a:endParaRPr>
          </a:p>
          <a:p>
            <a:pPr marL="88900" lvl="0" algn="l" rtl="0">
              <a:spcBef>
                <a:spcPts val="125"/>
              </a:spcBef>
              <a:spcAft>
                <a:spcPts val="125"/>
              </a:spcAft>
              <a:buSzPts val="2200"/>
            </a:pPr>
            <a:r>
              <a:rPr lang="pt-BR" sz="2000" b="1" dirty="0" err="1">
                <a:latin typeface="Roboto"/>
                <a:ea typeface="Roboto"/>
                <a:cs typeface="Roboto"/>
                <a:sym typeface="Roboto"/>
              </a:rPr>
              <a:t>Result</a:t>
            </a:r>
            <a:r>
              <a:rPr lang="pt-BR" sz="2000" b="1" dirty="0">
                <a:latin typeface="Roboto"/>
                <a:ea typeface="Roboto"/>
                <a:cs typeface="Roboto"/>
                <a:sym typeface="Roboto"/>
              </a:rPr>
              <a:t> (GDP per capita PWT):</a:t>
            </a:r>
          </a:p>
          <a:p>
            <a:pPr marL="88900" lvl="0" algn="l" rtl="0">
              <a:spcBef>
                <a:spcPts val="125"/>
              </a:spcBef>
              <a:spcAft>
                <a:spcPts val="125"/>
              </a:spcAft>
              <a:buSzPts val="2200"/>
            </a:pPr>
            <a:r>
              <a:rPr lang="pt-BR" sz="2000" dirty="0">
                <a:latin typeface="Roboto"/>
                <a:ea typeface="Roboto"/>
                <a:cs typeface="Roboto"/>
                <a:sym typeface="Roboto"/>
              </a:rPr>
              <a:t>	R</a:t>
            </a:r>
            <a:r>
              <a:rPr lang="pt-BR" sz="2000" baseline="30000" dirty="0">
                <a:latin typeface="Roboto"/>
                <a:ea typeface="Roboto"/>
                <a:cs typeface="Roboto"/>
                <a:sym typeface="Roboto"/>
              </a:rPr>
              <a:t>2</a:t>
            </a:r>
            <a:r>
              <a:rPr lang="pt-BR" sz="2000" dirty="0">
                <a:latin typeface="Roboto"/>
                <a:ea typeface="Roboto"/>
                <a:cs typeface="Roboto"/>
                <a:sym typeface="Roboto"/>
              </a:rPr>
              <a:t> = </a:t>
            </a:r>
            <a:r>
              <a:rPr lang="pt-BR" sz="2000" dirty="0">
                <a:solidFill>
                  <a:srgbClr val="FF0000"/>
                </a:solidFill>
                <a:latin typeface="Roboto"/>
                <a:ea typeface="Roboto"/>
                <a:cs typeface="Roboto"/>
                <a:sym typeface="Roboto"/>
              </a:rPr>
              <a:t>0,91</a:t>
            </a:r>
          </a:p>
          <a:p>
            <a:pPr marL="88900" lvl="0" algn="l" rtl="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Error</a:t>
            </a:r>
            <a:r>
              <a:rPr lang="pt-BR" sz="2000" dirty="0">
                <a:latin typeface="Roboto"/>
                <a:ea typeface="Roboto"/>
                <a:cs typeface="Roboto"/>
                <a:sym typeface="Roboto"/>
              </a:rPr>
              <a:t> (MAE) =  </a:t>
            </a:r>
            <a:r>
              <a:rPr lang="pt-BR" sz="2000" dirty="0">
                <a:solidFill>
                  <a:srgbClr val="FF0000"/>
                </a:solidFill>
                <a:latin typeface="Roboto"/>
                <a:ea typeface="Roboto"/>
                <a:cs typeface="Roboto"/>
                <a:sym typeface="Roboto"/>
              </a:rPr>
              <a:t>US$ 2808,54</a:t>
            </a: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3631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Linear Regression → Improvements</a:t>
            </a:r>
            <a:endParaRPr dirty="0">
              <a:latin typeface="Segoe UI Emoji" panose="020B0502040204020203" pitchFamily="34" charset="0"/>
              <a:ea typeface="Segoe UI Emoji" panose="020B0502040204020203" pitchFamily="34" charset="0"/>
            </a:endParaRPr>
          </a:p>
        </p:txBody>
      </p:sp>
      <p:sp>
        <p:nvSpPr>
          <p:cNvPr id="88" name="Google Shape;88;p15"/>
          <p:cNvSpPr txBox="1"/>
          <p:nvPr/>
        </p:nvSpPr>
        <p:spPr>
          <a:xfrm>
            <a:off x="435350" y="1889727"/>
            <a:ext cx="8118300" cy="2966700"/>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r>
              <a:rPr lang="pt-BR" sz="2000" b="1" dirty="0" err="1">
                <a:latin typeface="Roboto"/>
                <a:ea typeface="Roboto"/>
                <a:cs typeface="Roboto"/>
                <a:sym typeface="Roboto"/>
              </a:rPr>
              <a:t>Mean</a:t>
            </a:r>
            <a:r>
              <a:rPr lang="pt-BR" sz="2000" b="1" dirty="0">
                <a:latin typeface="Roboto"/>
                <a:ea typeface="Roboto"/>
                <a:cs typeface="Roboto"/>
                <a:sym typeface="Roboto"/>
              </a:rPr>
              <a:t> </a:t>
            </a:r>
            <a:r>
              <a:rPr lang="pt-BR" sz="2000" b="1" dirty="0" err="1">
                <a:latin typeface="Roboto"/>
                <a:ea typeface="Roboto"/>
                <a:cs typeface="Roboto"/>
                <a:sym typeface="Roboto"/>
              </a:rPr>
              <a:t>Scientific</a:t>
            </a:r>
            <a:r>
              <a:rPr lang="pt-BR" sz="2000" b="1" dirty="0">
                <a:latin typeface="Roboto"/>
                <a:ea typeface="Roboto"/>
                <a:cs typeface="Roboto"/>
                <a:sym typeface="Roboto"/>
              </a:rPr>
              <a:t> </a:t>
            </a:r>
            <a:r>
              <a:rPr lang="pt-BR" sz="2000" b="1" dirty="0" err="1">
                <a:latin typeface="Roboto"/>
                <a:ea typeface="Roboto"/>
                <a:cs typeface="Roboto"/>
                <a:sym typeface="Roboto"/>
              </a:rPr>
              <a:t>production</a:t>
            </a:r>
            <a:r>
              <a:rPr lang="pt-BR" sz="2000" b="1" dirty="0">
                <a:latin typeface="Roboto"/>
                <a:ea typeface="Roboto"/>
                <a:cs typeface="Roboto"/>
                <a:sym typeface="Roboto"/>
              </a:rPr>
              <a:t> </a:t>
            </a:r>
            <a:r>
              <a:rPr lang="pt-BR" sz="2000" b="1" dirty="0" err="1">
                <a:latin typeface="Roboto"/>
                <a:ea typeface="Roboto"/>
                <a:cs typeface="Roboto"/>
                <a:sym typeface="Roboto"/>
              </a:rPr>
              <a:t>from</a:t>
            </a:r>
            <a:r>
              <a:rPr lang="pt-BR" sz="2000" b="1" dirty="0">
                <a:latin typeface="Roboto"/>
                <a:ea typeface="Roboto"/>
                <a:cs typeface="Roboto"/>
                <a:sym typeface="Roboto"/>
              </a:rPr>
              <a:t> </a:t>
            </a:r>
            <a:r>
              <a:rPr lang="pt-BR" sz="2000" b="1" dirty="0" err="1">
                <a:latin typeface="Roboto"/>
                <a:ea typeface="Roboto"/>
                <a:cs typeface="Roboto"/>
                <a:sym typeface="Roboto"/>
              </a:rPr>
              <a:t>the</a:t>
            </a:r>
            <a:r>
              <a:rPr lang="pt-BR" sz="2000" b="1" dirty="0">
                <a:latin typeface="Roboto"/>
                <a:ea typeface="Roboto"/>
                <a:cs typeface="Roboto"/>
                <a:sym typeface="Roboto"/>
              </a:rPr>
              <a:t> </a:t>
            </a:r>
            <a:r>
              <a:rPr lang="pt-BR" sz="2000" b="1" dirty="0" err="1">
                <a:latin typeface="Roboto"/>
                <a:ea typeface="Roboto"/>
                <a:cs typeface="Roboto"/>
                <a:sym typeface="Roboto"/>
              </a:rPr>
              <a:t>last</a:t>
            </a:r>
            <a:r>
              <a:rPr lang="pt-BR" sz="2000" b="1" dirty="0">
                <a:latin typeface="Roboto"/>
                <a:ea typeface="Roboto"/>
                <a:cs typeface="Roboto"/>
                <a:sym typeface="Roboto"/>
              </a:rPr>
              <a:t> 3 </a:t>
            </a:r>
            <a:r>
              <a:rPr lang="pt-BR" sz="2000" b="1" dirty="0" err="1">
                <a:latin typeface="Roboto"/>
                <a:ea typeface="Roboto"/>
                <a:cs typeface="Roboto"/>
                <a:sym typeface="Roboto"/>
              </a:rPr>
              <a:t>years</a:t>
            </a:r>
            <a:r>
              <a:rPr lang="pt-BR" sz="2000" b="1" dirty="0">
                <a:latin typeface="Roboto"/>
                <a:ea typeface="Roboto"/>
                <a:cs typeface="Roboto"/>
                <a:sym typeface="Roboto"/>
              </a:rPr>
              <a:t> </a:t>
            </a:r>
          </a:p>
          <a:p>
            <a:pPr marL="88900" lvl="0" algn="l" rtl="0">
              <a:spcBef>
                <a:spcPts val="125"/>
              </a:spcBef>
              <a:spcAft>
                <a:spcPts val="125"/>
              </a:spcAft>
              <a:buSzPts val="2200"/>
            </a:pPr>
            <a:r>
              <a:rPr lang="pt-BR" sz="2000" dirty="0">
                <a:latin typeface="Roboto"/>
                <a:ea typeface="Roboto"/>
                <a:cs typeface="Roboto"/>
                <a:sym typeface="Roboto"/>
              </a:rPr>
              <a:t>	</a:t>
            </a:r>
          </a:p>
          <a:p>
            <a:pPr marL="88900" lvl="0" algn="l" rtl="0">
              <a:spcBef>
                <a:spcPts val="125"/>
              </a:spcBef>
              <a:spcAft>
                <a:spcPts val="125"/>
              </a:spcAft>
              <a:buSzPts val="2200"/>
            </a:pPr>
            <a:r>
              <a:rPr lang="pt-BR" sz="2000" b="1" dirty="0" err="1">
                <a:latin typeface="Roboto"/>
                <a:ea typeface="Roboto"/>
                <a:cs typeface="Roboto"/>
                <a:sym typeface="Roboto"/>
              </a:rPr>
              <a:t>Result</a:t>
            </a:r>
            <a:r>
              <a:rPr lang="pt-BR" sz="2000" b="1" dirty="0">
                <a:latin typeface="Roboto"/>
                <a:ea typeface="Roboto"/>
                <a:cs typeface="Roboto"/>
                <a:sym typeface="Roboto"/>
              </a:rPr>
              <a:t> (GDP per capita PWT):</a:t>
            </a:r>
          </a:p>
          <a:p>
            <a:pPr marL="88900" lvl="0" algn="l" rtl="0">
              <a:spcBef>
                <a:spcPts val="125"/>
              </a:spcBef>
              <a:spcAft>
                <a:spcPts val="125"/>
              </a:spcAft>
              <a:buSzPts val="2200"/>
            </a:pPr>
            <a:r>
              <a:rPr lang="pt-BR" sz="2000" dirty="0">
                <a:latin typeface="Roboto"/>
                <a:ea typeface="Roboto"/>
                <a:cs typeface="Roboto"/>
                <a:sym typeface="Roboto"/>
              </a:rPr>
              <a:t>	R</a:t>
            </a:r>
            <a:r>
              <a:rPr lang="pt-BR" sz="2000" baseline="30000" dirty="0">
                <a:latin typeface="Roboto"/>
                <a:ea typeface="Roboto"/>
                <a:cs typeface="Roboto"/>
                <a:sym typeface="Roboto"/>
              </a:rPr>
              <a:t>2</a:t>
            </a:r>
            <a:r>
              <a:rPr lang="pt-BR" sz="2000" dirty="0">
                <a:latin typeface="Roboto"/>
                <a:ea typeface="Roboto"/>
                <a:cs typeface="Roboto"/>
                <a:sym typeface="Roboto"/>
              </a:rPr>
              <a:t> = </a:t>
            </a:r>
            <a:r>
              <a:rPr lang="pt-BR" sz="2000" dirty="0">
                <a:solidFill>
                  <a:srgbClr val="FF0000"/>
                </a:solidFill>
                <a:latin typeface="Roboto"/>
                <a:ea typeface="Roboto"/>
                <a:cs typeface="Roboto"/>
                <a:sym typeface="Roboto"/>
              </a:rPr>
              <a:t>0,91</a:t>
            </a:r>
          </a:p>
          <a:p>
            <a:pPr marL="88900" lvl="0" algn="l" rtl="0">
              <a:spcBef>
                <a:spcPts val="125"/>
              </a:spcBef>
              <a:spcAft>
                <a:spcPts val="125"/>
              </a:spcAft>
              <a:buSzPts val="2200"/>
            </a:pPr>
            <a:r>
              <a:rPr lang="pt-BR" sz="2000" dirty="0">
                <a:latin typeface="Roboto"/>
                <a:ea typeface="Roboto"/>
                <a:cs typeface="Roboto"/>
                <a:sym typeface="Roboto"/>
              </a:rPr>
              <a:t>	</a:t>
            </a:r>
            <a:r>
              <a:rPr lang="pt-BR" sz="2000" dirty="0" err="1">
                <a:latin typeface="Roboto"/>
                <a:ea typeface="Roboto"/>
                <a:cs typeface="Roboto"/>
                <a:sym typeface="Roboto"/>
              </a:rPr>
              <a:t>Error</a:t>
            </a:r>
            <a:r>
              <a:rPr lang="pt-BR" sz="2000" dirty="0">
                <a:latin typeface="Roboto"/>
                <a:ea typeface="Roboto"/>
                <a:cs typeface="Roboto"/>
                <a:sym typeface="Roboto"/>
              </a:rPr>
              <a:t> (MAE) =  </a:t>
            </a:r>
            <a:r>
              <a:rPr lang="pt-BR" sz="2000" dirty="0">
                <a:solidFill>
                  <a:srgbClr val="FF0000"/>
                </a:solidFill>
                <a:latin typeface="Roboto"/>
                <a:ea typeface="Roboto"/>
                <a:cs typeface="Roboto"/>
                <a:sym typeface="Roboto"/>
              </a:rPr>
              <a:t>US$ 2547,48</a:t>
            </a: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77798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Linear Regression → Error Analyses</a:t>
            </a:r>
            <a:endParaRPr dirty="0">
              <a:latin typeface="Segoe UI Emoji" panose="020B0502040204020203" pitchFamily="34" charset="0"/>
              <a:ea typeface="Segoe UI Emoji" panose="020B0502040204020203" pitchFamily="34" charset="0"/>
            </a:endParaRP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E5C98E46-19B1-40EB-A897-FD69A1165084}"/>
              </a:ext>
            </a:extLst>
          </p:cNvPr>
          <p:cNvPicPr>
            <a:picLocks noChangeAspect="1"/>
          </p:cNvPicPr>
          <p:nvPr/>
        </p:nvPicPr>
        <p:blipFill>
          <a:blip r:embed="rId4"/>
          <a:stretch>
            <a:fillRect/>
          </a:stretch>
        </p:blipFill>
        <p:spPr>
          <a:xfrm>
            <a:off x="278192" y="2147333"/>
            <a:ext cx="4927556" cy="2186603"/>
          </a:xfrm>
          <a:prstGeom prst="rect">
            <a:avLst/>
          </a:prstGeom>
        </p:spPr>
      </p:pic>
      <p:pic>
        <p:nvPicPr>
          <p:cNvPr id="10" name="Imagem 9">
            <a:extLst>
              <a:ext uri="{FF2B5EF4-FFF2-40B4-BE49-F238E27FC236}">
                <a16:creationId xmlns:a16="http://schemas.microsoft.com/office/drawing/2014/main" id="{8DE172A2-C563-4B60-B1F4-7525DEAC0F9C}"/>
              </a:ext>
            </a:extLst>
          </p:cNvPr>
          <p:cNvPicPr>
            <a:picLocks noChangeAspect="1"/>
          </p:cNvPicPr>
          <p:nvPr/>
        </p:nvPicPr>
        <p:blipFill>
          <a:blip r:embed="rId5"/>
          <a:stretch>
            <a:fillRect/>
          </a:stretch>
        </p:blipFill>
        <p:spPr>
          <a:xfrm>
            <a:off x="5256349" y="2147333"/>
            <a:ext cx="3266260" cy="2306681"/>
          </a:xfrm>
          <a:prstGeom prst="rect">
            <a:avLst/>
          </a:prstGeom>
        </p:spPr>
      </p:pic>
      <p:cxnSp>
        <p:nvCxnSpPr>
          <p:cNvPr id="14" name="Conector reto 13">
            <a:extLst>
              <a:ext uri="{FF2B5EF4-FFF2-40B4-BE49-F238E27FC236}">
                <a16:creationId xmlns:a16="http://schemas.microsoft.com/office/drawing/2014/main" id="{040BAF0B-0EDA-4359-B061-0992506CD49A}"/>
              </a:ext>
            </a:extLst>
          </p:cNvPr>
          <p:cNvCxnSpPr>
            <a:cxnSpLocks/>
          </p:cNvCxnSpPr>
          <p:nvPr/>
        </p:nvCxnSpPr>
        <p:spPr>
          <a:xfrm>
            <a:off x="5704114" y="3042557"/>
            <a:ext cx="273231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41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Linear Regression → Error Analyses</a:t>
            </a:r>
            <a:endParaRPr dirty="0">
              <a:latin typeface="Segoe UI Emoji" panose="020B0502040204020203" pitchFamily="34" charset="0"/>
              <a:ea typeface="Segoe UI Emoji" panose="020B0502040204020203" pitchFamily="34" charset="0"/>
            </a:endParaRP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AE405A9B-D71A-4092-9823-19A23FBC5F7E}"/>
              </a:ext>
            </a:extLst>
          </p:cNvPr>
          <p:cNvPicPr>
            <a:picLocks noChangeAspect="1"/>
          </p:cNvPicPr>
          <p:nvPr/>
        </p:nvPicPr>
        <p:blipFill>
          <a:blip r:embed="rId4"/>
          <a:stretch>
            <a:fillRect/>
          </a:stretch>
        </p:blipFill>
        <p:spPr>
          <a:xfrm>
            <a:off x="571500" y="2075941"/>
            <a:ext cx="7755573" cy="2429691"/>
          </a:xfrm>
          <a:prstGeom prst="rect">
            <a:avLst/>
          </a:prstGeom>
        </p:spPr>
      </p:pic>
      <p:sp>
        <p:nvSpPr>
          <p:cNvPr id="6" name="Retângulo 5">
            <a:extLst>
              <a:ext uri="{FF2B5EF4-FFF2-40B4-BE49-F238E27FC236}">
                <a16:creationId xmlns:a16="http://schemas.microsoft.com/office/drawing/2014/main" id="{0269D336-E35F-4C0A-A3DD-D5966ABE79E9}"/>
              </a:ext>
            </a:extLst>
          </p:cNvPr>
          <p:cNvSpPr/>
          <p:nvPr/>
        </p:nvSpPr>
        <p:spPr>
          <a:xfrm>
            <a:off x="1039761" y="3439887"/>
            <a:ext cx="7222496" cy="702128"/>
          </a:xfrm>
          <a:prstGeom prst="rect">
            <a:avLst/>
          </a:prstGeom>
          <a:solidFill>
            <a:srgbClr val="EAEAF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7968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Linear Regression → Summary</a:t>
            </a:r>
            <a:endParaRPr dirty="0">
              <a:latin typeface="Segoe UI Emoji" panose="020B0502040204020203" pitchFamily="34" charset="0"/>
              <a:ea typeface="Segoe UI Emoji" panose="020B0502040204020203" pitchFamily="34" charset="0"/>
            </a:endParaRP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Google Shape;88;p15">
            <a:extLst>
              <a:ext uri="{FF2B5EF4-FFF2-40B4-BE49-F238E27FC236}">
                <a16:creationId xmlns:a16="http://schemas.microsoft.com/office/drawing/2014/main" id="{D342C5AF-C9E4-48F8-AB3F-3A57F7550585}"/>
              </a:ext>
            </a:extLst>
          </p:cNvPr>
          <p:cNvSpPr txBox="1"/>
          <p:nvPr/>
        </p:nvSpPr>
        <p:spPr>
          <a:xfrm>
            <a:off x="311725" y="1645937"/>
            <a:ext cx="8494291" cy="3739783"/>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r>
              <a:rPr lang="pt-BR" sz="2000" b="1" dirty="0" err="1">
                <a:latin typeface="Roboto"/>
                <a:ea typeface="Roboto"/>
                <a:cs typeface="Roboto"/>
                <a:sym typeface="Roboto"/>
              </a:rPr>
              <a:t>We</a:t>
            </a:r>
            <a:r>
              <a:rPr lang="pt-BR" sz="2000" b="1" dirty="0">
                <a:latin typeface="Roboto"/>
                <a:ea typeface="Roboto"/>
                <a:cs typeface="Roboto"/>
                <a:sym typeface="Roboto"/>
              </a:rPr>
              <a:t> make more </a:t>
            </a:r>
            <a:r>
              <a:rPr lang="pt-BR" sz="2000" b="1" dirty="0" err="1">
                <a:latin typeface="Roboto"/>
                <a:ea typeface="Roboto"/>
                <a:cs typeface="Roboto"/>
                <a:sym typeface="Roboto"/>
              </a:rPr>
              <a:t>mistakes</a:t>
            </a:r>
            <a:r>
              <a:rPr lang="pt-BR" sz="2000" b="1" dirty="0">
                <a:latin typeface="Roboto"/>
                <a:ea typeface="Roboto"/>
                <a:cs typeface="Roboto"/>
                <a:sym typeface="Roboto"/>
              </a:rPr>
              <a:t> for </a:t>
            </a:r>
            <a:r>
              <a:rPr lang="pt-BR" sz="2000" b="1" dirty="0" err="1">
                <a:latin typeface="Roboto"/>
                <a:ea typeface="Roboto"/>
                <a:cs typeface="Roboto"/>
                <a:sym typeface="Roboto"/>
              </a:rPr>
              <a:t>rich</a:t>
            </a:r>
            <a:r>
              <a:rPr lang="pt-BR" sz="2000" b="1" dirty="0">
                <a:latin typeface="Roboto"/>
                <a:ea typeface="Roboto"/>
                <a:cs typeface="Roboto"/>
                <a:sym typeface="Roboto"/>
              </a:rPr>
              <a:t> countries (</a:t>
            </a:r>
            <a:r>
              <a:rPr lang="pt-BR" sz="2000" b="1" dirty="0" err="1">
                <a:latin typeface="Roboto"/>
                <a:ea typeface="Roboto"/>
                <a:cs typeface="Roboto"/>
                <a:sym typeface="Roboto"/>
              </a:rPr>
              <a:t>Std</a:t>
            </a:r>
            <a:r>
              <a:rPr lang="pt-BR" sz="2000" b="1" dirty="0">
                <a:latin typeface="Roboto"/>
                <a:ea typeface="Roboto"/>
                <a:cs typeface="Roboto"/>
                <a:sym typeface="Roboto"/>
              </a:rPr>
              <a:t> &gt; 1.2)</a:t>
            </a:r>
          </a:p>
          <a:p>
            <a:pPr marL="88900" lvl="0" algn="l" rtl="0">
              <a:spcBef>
                <a:spcPts val="125"/>
              </a:spcBef>
              <a:spcAft>
                <a:spcPts val="125"/>
              </a:spcAft>
              <a:buSzPts val="2200"/>
            </a:pPr>
            <a:r>
              <a:rPr lang="pt-BR" sz="2000" dirty="0">
                <a:latin typeface="Roboto"/>
                <a:ea typeface="Roboto"/>
                <a:cs typeface="Roboto"/>
                <a:sym typeface="Roboto"/>
              </a:rPr>
              <a:t>	</a:t>
            </a:r>
          </a:p>
          <a:p>
            <a:pPr marL="88900" lvl="0" algn="l" rtl="0">
              <a:spcBef>
                <a:spcPts val="125"/>
              </a:spcBef>
              <a:spcAft>
                <a:spcPts val="125"/>
              </a:spcAft>
              <a:buSzPts val="2200"/>
            </a:pPr>
            <a:r>
              <a:rPr lang="pt-BR" sz="2000" b="1" dirty="0">
                <a:latin typeface="Roboto"/>
                <a:ea typeface="Roboto"/>
                <a:cs typeface="Roboto"/>
                <a:sym typeface="Roboto"/>
              </a:rPr>
              <a:t>High-</a:t>
            </a:r>
            <a:r>
              <a:rPr lang="pt-BR" sz="2000" b="1" dirty="0" err="1">
                <a:latin typeface="Roboto"/>
                <a:ea typeface="Roboto"/>
                <a:cs typeface="Roboto"/>
                <a:sym typeface="Roboto"/>
              </a:rPr>
              <a:t>error</a:t>
            </a:r>
            <a:r>
              <a:rPr lang="pt-BR" sz="2000" b="1" dirty="0">
                <a:latin typeface="Roboto"/>
                <a:ea typeface="Roboto"/>
                <a:cs typeface="Roboto"/>
                <a:sym typeface="Roboto"/>
              </a:rPr>
              <a:t> countries (</a:t>
            </a:r>
            <a:r>
              <a:rPr lang="pt-BR" sz="2000" b="1" dirty="0" err="1">
                <a:latin typeface="Roboto"/>
                <a:ea typeface="Roboto"/>
                <a:cs typeface="Roboto"/>
                <a:sym typeface="Roboto"/>
              </a:rPr>
              <a:t>absolute</a:t>
            </a:r>
            <a:r>
              <a:rPr lang="pt-BR" sz="2000" b="1" dirty="0">
                <a:latin typeface="Roboto"/>
                <a:ea typeface="Roboto"/>
                <a:cs typeface="Roboto"/>
                <a:sym typeface="Roboto"/>
              </a:rPr>
              <a:t> </a:t>
            </a:r>
            <a:r>
              <a:rPr lang="pt-BR" sz="2000" b="1" dirty="0" err="1">
                <a:latin typeface="Roboto"/>
                <a:ea typeface="Roboto"/>
                <a:cs typeface="Roboto"/>
                <a:sym typeface="Roboto"/>
              </a:rPr>
              <a:t>residue</a:t>
            </a:r>
            <a:r>
              <a:rPr lang="pt-BR" sz="2000" b="1" dirty="0">
                <a:latin typeface="Roboto"/>
                <a:ea typeface="Roboto"/>
                <a:cs typeface="Roboto"/>
                <a:sym typeface="Roboto"/>
              </a:rPr>
              <a:t> &gt; 0,5):</a:t>
            </a:r>
          </a:p>
          <a:p>
            <a:pPr marL="88900" lvl="0" algn="l" rtl="0">
              <a:spcBef>
                <a:spcPts val="125"/>
              </a:spcBef>
              <a:spcAft>
                <a:spcPts val="125"/>
              </a:spcAft>
              <a:buSzPts val="2200"/>
            </a:pPr>
            <a:r>
              <a:rPr lang="pt-BR" sz="1200" b="1" dirty="0">
                <a:latin typeface="Roboto Mono Thin" pitchFamily="2" charset="0"/>
                <a:ea typeface="Roboto Mono Thin" pitchFamily="2" charset="0"/>
                <a:cs typeface="Roboto"/>
                <a:sym typeface="Roboto"/>
              </a:rPr>
              <a:t>'Belarus', 'Brunei Darussalam', '</a:t>
            </a:r>
            <a:r>
              <a:rPr lang="pt-BR" sz="1200" b="1" dirty="0" err="1">
                <a:latin typeface="Roboto Mono Thin" pitchFamily="2" charset="0"/>
                <a:ea typeface="Roboto Mono Thin" pitchFamily="2" charset="0"/>
                <a:cs typeface="Roboto"/>
                <a:sym typeface="Roboto"/>
              </a:rPr>
              <a:t>Italy</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Kazakhstan</a:t>
            </a:r>
            <a:r>
              <a:rPr lang="pt-BR" sz="1200" b="1" dirty="0">
                <a:latin typeface="Roboto Mono Thin" pitchFamily="2" charset="0"/>
                <a:ea typeface="Roboto Mono Thin" pitchFamily="2" charset="0"/>
                <a:cs typeface="Roboto"/>
                <a:sym typeface="Roboto"/>
              </a:rPr>
              <a:t>', 'Kuwait’, '</a:t>
            </a:r>
            <a:r>
              <a:rPr lang="pt-BR" sz="1200" b="1" dirty="0" err="1">
                <a:latin typeface="Roboto Mono Thin" pitchFamily="2" charset="0"/>
                <a:ea typeface="Roboto Mono Thin" pitchFamily="2" charset="0"/>
                <a:cs typeface="Roboto"/>
                <a:sym typeface="Roboto"/>
              </a:rPr>
              <a:t>Norway</a:t>
            </a:r>
            <a:r>
              <a:rPr lang="pt-BR" sz="1200" b="1" dirty="0">
                <a:latin typeface="Roboto Mono Thin" pitchFamily="2" charset="0"/>
                <a:ea typeface="Roboto Mono Thin" pitchFamily="2" charset="0"/>
                <a:cs typeface="Roboto"/>
                <a:sym typeface="Roboto"/>
              </a:rPr>
              <a:t>', 'Saint Kitts </a:t>
            </a:r>
            <a:r>
              <a:rPr lang="pt-BR" sz="1200" b="1" dirty="0" err="1">
                <a:latin typeface="Roboto Mono Thin" pitchFamily="2" charset="0"/>
                <a:ea typeface="Roboto Mono Thin" pitchFamily="2" charset="0"/>
                <a:cs typeface="Roboto"/>
                <a:sym typeface="Roboto"/>
              </a:rPr>
              <a:t>and</a:t>
            </a:r>
            <a:r>
              <a:rPr lang="pt-BR" sz="1200" b="1" dirty="0">
                <a:latin typeface="Roboto Mono Thin" pitchFamily="2" charset="0"/>
                <a:ea typeface="Roboto Mono Thin" pitchFamily="2" charset="0"/>
                <a:cs typeface="Roboto"/>
                <a:sym typeface="Roboto"/>
              </a:rPr>
              <a:t> Nevis', 'Saudi </a:t>
            </a:r>
            <a:r>
              <a:rPr lang="pt-BR" sz="1200" b="1" dirty="0" err="1">
                <a:latin typeface="Roboto Mono Thin" pitchFamily="2" charset="0"/>
                <a:ea typeface="Roboto Mono Thin" pitchFamily="2" charset="0"/>
                <a:cs typeface="Roboto"/>
                <a:sym typeface="Roboto"/>
              </a:rPr>
              <a:t>Arabia</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Singapore','Trinidad</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and</a:t>
            </a:r>
            <a:r>
              <a:rPr lang="pt-BR" sz="1200" b="1" dirty="0">
                <a:latin typeface="Roboto Mono Thin" pitchFamily="2" charset="0"/>
                <a:ea typeface="Roboto Mono Thin" pitchFamily="2" charset="0"/>
                <a:cs typeface="Roboto"/>
                <a:sym typeface="Roboto"/>
              </a:rPr>
              <a:t> Tobago’</a:t>
            </a:r>
          </a:p>
          <a:p>
            <a:pPr marL="88900" lvl="0" algn="l" rtl="0">
              <a:spcBef>
                <a:spcPts val="125"/>
              </a:spcBef>
              <a:spcAft>
                <a:spcPts val="125"/>
              </a:spcAft>
              <a:buSzPts val="2200"/>
            </a:pPr>
            <a:endParaRPr lang="pt-BR" sz="1200" b="1" dirty="0">
              <a:latin typeface="Roboto Mono Thin" pitchFamily="2" charset="0"/>
              <a:ea typeface="Roboto Mono Thin" pitchFamily="2" charset="0"/>
              <a:cs typeface="Roboto"/>
              <a:sym typeface="Roboto"/>
            </a:endParaRPr>
          </a:p>
          <a:p>
            <a:pPr marL="88900" lvl="0" algn="l" rtl="0">
              <a:spcBef>
                <a:spcPts val="125"/>
              </a:spcBef>
              <a:spcAft>
                <a:spcPts val="125"/>
              </a:spcAft>
              <a:buSzPts val="2200"/>
            </a:pPr>
            <a:r>
              <a:rPr lang="pt-BR" sz="2000" b="1" dirty="0" err="1">
                <a:latin typeface="Roboto"/>
                <a:ea typeface="Roboto"/>
                <a:cs typeface="Roboto"/>
                <a:sym typeface="Roboto"/>
              </a:rPr>
              <a:t>Error</a:t>
            </a:r>
            <a:r>
              <a:rPr lang="pt-BR" sz="2000" b="1" dirty="0">
                <a:latin typeface="Roboto"/>
                <a:ea typeface="Roboto"/>
                <a:cs typeface="Roboto"/>
                <a:sym typeface="Roboto"/>
              </a:rPr>
              <a:t> countries (</a:t>
            </a:r>
            <a:r>
              <a:rPr lang="pt-BR" sz="2000" b="1" dirty="0" err="1">
                <a:latin typeface="Roboto"/>
                <a:ea typeface="Roboto"/>
                <a:cs typeface="Roboto"/>
                <a:sym typeface="Roboto"/>
              </a:rPr>
              <a:t>absolute</a:t>
            </a:r>
            <a:r>
              <a:rPr lang="pt-BR" sz="2000" b="1" dirty="0">
                <a:latin typeface="Roboto"/>
                <a:ea typeface="Roboto"/>
                <a:cs typeface="Roboto"/>
                <a:sym typeface="Roboto"/>
              </a:rPr>
              <a:t> </a:t>
            </a:r>
            <a:r>
              <a:rPr lang="pt-BR" sz="2000" b="1" dirty="0" err="1">
                <a:latin typeface="Roboto"/>
                <a:ea typeface="Roboto"/>
                <a:cs typeface="Roboto"/>
                <a:sym typeface="Roboto"/>
              </a:rPr>
              <a:t>residue</a:t>
            </a:r>
            <a:r>
              <a:rPr lang="pt-BR" sz="2000" b="1" dirty="0">
                <a:latin typeface="Roboto"/>
                <a:ea typeface="Roboto"/>
                <a:cs typeface="Roboto"/>
                <a:sym typeface="Roboto"/>
              </a:rPr>
              <a:t> &gt; 0,25):</a:t>
            </a:r>
          </a:p>
          <a:p>
            <a:pPr marL="88900" lvl="0" algn="l" rtl="0">
              <a:spcBef>
                <a:spcPts val="125"/>
              </a:spcBef>
              <a:spcAft>
                <a:spcPts val="125"/>
              </a:spcAft>
              <a:buSzPts val="2200"/>
            </a:pPr>
            <a:r>
              <a:rPr lang="pt-BR" sz="1200" b="1" dirty="0">
                <a:latin typeface="Roboto Mono Thin" pitchFamily="2" charset="0"/>
                <a:ea typeface="Roboto Mono Thin" pitchFamily="2" charset="0"/>
                <a:cs typeface="Roboto"/>
                <a:sym typeface="Roboto"/>
              </a:rPr>
              <a:t>'</a:t>
            </a:r>
            <a:r>
              <a:rPr lang="pt-BR" sz="1200" b="1" dirty="0" err="1">
                <a:latin typeface="Roboto Mono Thin" pitchFamily="2" charset="0"/>
                <a:ea typeface="Roboto Mono Thin" pitchFamily="2" charset="0"/>
                <a:cs typeface="Roboto"/>
                <a:sym typeface="Roboto"/>
              </a:rPr>
              <a:t>Armenia</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Australia</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Austria</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Azerbaijan</a:t>
            </a:r>
            <a:r>
              <a:rPr lang="pt-BR" sz="1200" b="1" dirty="0">
                <a:latin typeface="Roboto Mono Thin" pitchFamily="2" charset="0"/>
                <a:ea typeface="Roboto Mono Thin" pitchFamily="2" charset="0"/>
                <a:cs typeface="Roboto"/>
                <a:sym typeface="Roboto"/>
              </a:rPr>
              <a:t>', 'Canada', 'Chile','</a:t>
            </a:r>
            <a:r>
              <a:rPr lang="pt-BR" sz="1200" b="1" dirty="0" err="1">
                <a:latin typeface="Roboto Mono Thin" pitchFamily="2" charset="0"/>
                <a:ea typeface="Roboto Mono Thin" pitchFamily="2" charset="0"/>
                <a:cs typeface="Roboto"/>
                <a:sym typeface="Roboto"/>
              </a:rPr>
              <a:t>Croatia</a:t>
            </a:r>
            <a:r>
              <a:rPr lang="pt-BR" sz="1200" b="1" dirty="0">
                <a:latin typeface="Roboto Mono Thin" pitchFamily="2" charset="0"/>
                <a:ea typeface="Roboto Mono Thin" pitchFamily="2" charset="0"/>
                <a:cs typeface="Roboto"/>
                <a:sym typeface="Roboto"/>
              </a:rPr>
              <a:t>','</a:t>
            </a:r>
            <a:r>
              <a:rPr lang="pt-BR" sz="1200" b="1" dirty="0" err="1">
                <a:latin typeface="Roboto Mono Thin" pitchFamily="2" charset="0"/>
                <a:ea typeface="Roboto Mono Thin" pitchFamily="2" charset="0"/>
                <a:cs typeface="Roboto"/>
                <a:sym typeface="Roboto"/>
              </a:rPr>
              <a:t>Dominican</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Republic</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Estonia</a:t>
            </a:r>
            <a:r>
              <a:rPr lang="pt-BR" sz="1200" b="1" dirty="0">
                <a:latin typeface="Roboto Mono Thin" pitchFamily="2" charset="0"/>
                <a:ea typeface="Roboto Mono Thin" pitchFamily="2" charset="0"/>
                <a:cs typeface="Roboto"/>
                <a:sym typeface="Roboto"/>
              </a:rPr>
              <a:t>', 'Fiji', '</a:t>
            </a:r>
            <a:r>
              <a:rPr lang="pt-BR" sz="1200" b="1" dirty="0" err="1">
                <a:latin typeface="Roboto Mono Thin" pitchFamily="2" charset="0"/>
                <a:ea typeface="Roboto Mono Thin" pitchFamily="2" charset="0"/>
                <a:cs typeface="Roboto"/>
                <a:sym typeface="Roboto"/>
              </a:rPr>
              <a:t>Finland</a:t>
            </a:r>
            <a:r>
              <a:rPr lang="pt-BR" sz="1200" b="1" dirty="0">
                <a:latin typeface="Roboto Mono Thin" pitchFamily="2" charset="0"/>
                <a:ea typeface="Roboto Mono Thin" pitchFamily="2" charset="0"/>
                <a:cs typeface="Roboto"/>
                <a:sym typeface="Roboto"/>
              </a:rPr>
              <a:t>', 'Georgia','</a:t>
            </a:r>
            <a:r>
              <a:rPr lang="pt-BR" sz="1200" b="1" dirty="0" err="1">
                <a:latin typeface="Roboto Mono Thin" pitchFamily="2" charset="0"/>
                <a:ea typeface="Roboto Mono Thin" pitchFamily="2" charset="0"/>
                <a:cs typeface="Roboto"/>
                <a:sym typeface="Roboto"/>
              </a:rPr>
              <a:t>Greece</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Hungary</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Iraq</a:t>
            </a:r>
            <a:r>
              <a:rPr lang="pt-BR" sz="1200" b="1" dirty="0">
                <a:latin typeface="Roboto Mono Thin" pitchFamily="2" charset="0"/>
                <a:ea typeface="Roboto Mono Thin" pitchFamily="2" charset="0"/>
                <a:cs typeface="Roboto"/>
                <a:sym typeface="Roboto"/>
              </a:rPr>
              <a:t>','</a:t>
            </a:r>
            <a:r>
              <a:rPr lang="pt-BR" sz="1200" b="1" dirty="0" err="1">
                <a:latin typeface="Roboto Mono Thin" pitchFamily="2" charset="0"/>
                <a:ea typeface="Roboto Mono Thin" pitchFamily="2" charset="0"/>
                <a:cs typeface="Roboto"/>
                <a:sym typeface="Roboto"/>
              </a:rPr>
              <a:t>Ireland</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Israel','Jamaica</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Netherlands</a:t>
            </a:r>
            <a:r>
              <a:rPr lang="pt-BR" sz="1200" b="1" dirty="0">
                <a:latin typeface="Roboto Mono Thin" pitchFamily="2" charset="0"/>
                <a:ea typeface="Roboto Mono Thin" pitchFamily="2" charset="0"/>
                <a:cs typeface="Roboto"/>
                <a:sym typeface="Roboto"/>
              </a:rPr>
              <a:t>','New </a:t>
            </a:r>
            <a:r>
              <a:rPr lang="pt-BR" sz="1200" b="1" dirty="0" err="1">
                <a:latin typeface="Roboto Mono Thin" pitchFamily="2" charset="0"/>
                <a:ea typeface="Roboto Mono Thin" pitchFamily="2" charset="0"/>
                <a:cs typeface="Roboto"/>
                <a:sym typeface="Roboto"/>
              </a:rPr>
              <a:t>Zealand</a:t>
            </a:r>
            <a:r>
              <a:rPr lang="pt-BR" sz="1200" b="1" dirty="0">
                <a:latin typeface="Roboto Mono Thin" pitchFamily="2" charset="0"/>
                <a:ea typeface="Roboto Mono Thin" pitchFamily="2" charset="0"/>
                <a:cs typeface="Roboto"/>
                <a:sym typeface="Roboto"/>
              </a:rPr>
              <a:t>', 'Portugal', '</a:t>
            </a:r>
            <a:r>
              <a:rPr lang="pt-BR" sz="1200" b="1" dirty="0" err="1">
                <a:latin typeface="Roboto Mono Thin" pitchFamily="2" charset="0"/>
                <a:ea typeface="Roboto Mono Thin" pitchFamily="2" charset="0"/>
                <a:cs typeface="Roboto"/>
                <a:sym typeface="Roboto"/>
              </a:rPr>
              <a:t>Republic</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of</a:t>
            </a:r>
            <a:r>
              <a:rPr lang="pt-BR" sz="1200" b="1" dirty="0">
                <a:latin typeface="Roboto Mono Thin" pitchFamily="2" charset="0"/>
                <a:ea typeface="Roboto Mono Thin" pitchFamily="2" charset="0"/>
                <a:cs typeface="Roboto"/>
                <a:sym typeface="Roboto"/>
              </a:rPr>
              <a:t> Moldova', '</a:t>
            </a:r>
            <a:r>
              <a:rPr lang="pt-BR" sz="1200" b="1" dirty="0" err="1">
                <a:latin typeface="Roboto Mono Thin" pitchFamily="2" charset="0"/>
                <a:ea typeface="Roboto Mono Thin" pitchFamily="2" charset="0"/>
                <a:cs typeface="Roboto"/>
                <a:sym typeface="Roboto"/>
              </a:rPr>
              <a:t>Russian</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Federation','Saint</a:t>
            </a:r>
            <a:r>
              <a:rPr lang="pt-BR" sz="1200" b="1" dirty="0">
                <a:latin typeface="Roboto Mono Thin" pitchFamily="2" charset="0"/>
                <a:ea typeface="Roboto Mono Thin" pitchFamily="2" charset="0"/>
                <a:cs typeface="Roboto"/>
                <a:sym typeface="Roboto"/>
              </a:rPr>
              <a:t> Lucia','</a:t>
            </a:r>
            <a:r>
              <a:rPr lang="pt-BR" sz="1200" b="1" dirty="0" err="1">
                <a:latin typeface="Roboto Mono Thin" pitchFamily="2" charset="0"/>
                <a:ea typeface="Roboto Mono Thin" pitchFamily="2" charset="0"/>
                <a:cs typeface="Roboto"/>
                <a:sym typeface="Roboto"/>
              </a:rPr>
              <a:t>Slovenia</a:t>
            </a:r>
            <a:r>
              <a:rPr lang="pt-BR" sz="1200" b="1" dirty="0">
                <a:latin typeface="Roboto Mono Thin" pitchFamily="2" charset="0"/>
                <a:ea typeface="Roboto Mono Thin" pitchFamily="2" charset="0"/>
                <a:cs typeface="Roboto"/>
                <a:sym typeface="Roboto"/>
              </a:rPr>
              <a:t>', 'South </a:t>
            </a:r>
            <a:r>
              <a:rPr lang="pt-BR" sz="1200" b="1" dirty="0" err="1">
                <a:latin typeface="Roboto Mono Thin" pitchFamily="2" charset="0"/>
                <a:ea typeface="Roboto Mono Thin" pitchFamily="2" charset="0"/>
                <a:cs typeface="Roboto"/>
                <a:sym typeface="Roboto"/>
              </a:rPr>
              <a:t>Africa</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Switzerland</a:t>
            </a:r>
            <a:r>
              <a:rPr lang="pt-BR" sz="1200" b="1" dirty="0">
                <a:latin typeface="Roboto Mono Thin" pitchFamily="2" charset="0"/>
                <a:ea typeface="Roboto Mono Thin" pitchFamily="2" charset="0"/>
                <a:cs typeface="Roboto"/>
                <a:sym typeface="Roboto"/>
              </a:rPr>
              <a:t>','</a:t>
            </a:r>
            <a:r>
              <a:rPr lang="pt-BR" sz="1200" b="1" dirty="0" err="1">
                <a:latin typeface="Roboto Mono Thin" pitchFamily="2" charset="0"/>
                <a:ea typeface="Roboto Mono Thin" pitchFamily="2" charset="0"/>
                <a:cs typeface="Roboto"/>
                <a:sym typeface="Roboto"/>
              </a:rPr>
              <a:t>Tunisia</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Turkey</a:t>
            </a:r>
            <a:r>
              <a:rPr lang="pt-BR" sz="1200" b="1" dirty="0">
                <a:latin typeface="Roboto Mono Thin" pitchFamily="2" charset="0"/>
                <a:ea typeface="Roboto Mono Thin" pitchFamily="2" charset="0"/>
                <a:cs typeface="Roboto"/>
                <a:sym typeface="Roboto"/>
              </a:rPr>
              <a:t>','</a:t>
            </a:r>
            <a:r>
              <a:rPr lang="pt-BR" sz="1200" b="1" dirty="0" err="1">
                <a:latin typeface="Roboto Mono Thin" pitchFamily="2" charset="0"/>
                <a:ea typeface="Roboto Mono Thin" pitchFamily="2" charset="0"/>
                <a:cs typeface="Roboto"/>
                <a:sym typeface="Roboto"/>
              </a:rPr>
              <a:t>Ukraine</a:t>
            </a:r>
            <a:r>
              <a:rPr lang="pt-BR" sz="1200" b="1" dirty="0">
                <a:latin typeface="Roboto Mono Thin" pitchFamily="2" charset="0"/>
                <a:ea typeface="Roboto Mono Thin" pitchFamily="2" charset="0"/>
                <a:cs typeface="Roboto"/>
                <a:sym typeface="Roboto"/>
              </a:rPr>
              <a:t>','United </a:t>
            </a:r>
            <a:r>
              <a:rPr lang="pt-BR" sz="1200" b="1" dirty="0" err="1">
                <a:latin typeface="Roboto Mono Thin" pitchFamily="2" charset="0"/>
                <a:ea typeface="Roboto Mono Thin" pitchFamily="2" charset="0"/>
                <a:cs typeface="Roboto"/>
                <a:sym typeface="Roboto"/>
              </a:rPr>
              <a:t>Kingdom</a:t>
            </a:r>
            <a:r>
              <a:rPr lang="pt-BR" sz="1200" b="1" dirty="0">
                <a:latin typeface="Roboto Mono Thin" pitchFamily="2" charset="0"/>
                <a:ea typeface="Roboto Mono Thin" pitchFamily="2" charset="0"/>
                <a:cs typeface="Roboto"/>
                <a:sym typeface="Roboto"/>
              </a:rPr>
              <a:t>', 'United </a:t>
            </a:r>
            <a:r>
              <a:rPr lang="pt-BR" sz="1200" b="1" dirty="0" err="1">
                <a:latin typeface="Roboto Mono Thin" pitchFamily="2" charset="0"/>
                <a:ea typeface="Roboto Mono Thin" pitchFamily="2" charset="0"/>
                <a:cs typeface="Roboto"/>
                <a:sym typeface="Roboto"/>
              </a:rPr>
              <a:t>States</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of</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America</a:t>
            </a:r>
            <a:r>
              <a:rPr lang="pt-BR" sz="1200" b="1" dirty="0">
                <a:latin typeface="Roboto Mono Thin" pitchFamily="2" charset="0"/>
                <a:ea typeface="Roboto Mono Thin" pitchFamily="2" charset="0"/>
                <a:cs typeface="Roboto"/>
                <a:sym typeface="Roboto"/>
              </a:rPr>
              <a:t>', '</a:t>
            </a:r>
            <a:r>
              <a:rPr lang="pt-BR" sz="1200" b="1" dirty="0" err="1">
                <a:latin typeface="Roboto Mono Thin" pitchFamily="2" charset="0"/>
                <a:ea typeface="Roboto Mono Thin" pitchFamily="2" charset="0"/>
                <a:cs typeface="Roboto"/>
                <a:sym typeface="Roboto"/>
              </a:rPr>
              <a:t>Venezuela','Angola</a:t>
            </a:r>
            <a:r>
              <a:rPr lang="pt-BR" sz="1200" b="1" dirty="0">
                <a:latin typeface="Roboto Mono Thin" pitchFamily="2" charset="0"/>
                <a:ea typeface="Roboto Mono Thin" pitchFamily="2" charset="0"/>
                <a:cs typeface="Roboto"/>
                <a:sym typeface="Roboto"/>
              </a:rPr>
              <a:t>', 'Haiti'</a:t>
            </a:r>
          </a:p>
        </p:txBody>
      </p:sp>
    </p:spTree>
    <p:extLst>
      <p:ext uri="{BB962C8B-B14F-4D97-AF65-F5344CB8AC3E}">
        <p14:creationId xmlns:p14="http://schemas.microsoft.com/office/powerpoint/2010/main" val="3230574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Other models→ Summary</a:t>
            </a:r>
            <a:endParaRPr dirty="0">
              <a:latin typeface="Segoe UI Emoji" panose="020B0502040204020203" pitchFamily="34" charset="0"/>
              <a:ea typeface="Segoe UI Emoji" panose="020B0502040204020203" pitchFamily="34" charset="0"/>
            </a:endParaRP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Google Shape;88;p15">
            <a:extLst>
              <a:ext uri="{FF2B5EF4-FFF2-40B4-BE49-F238E27FC236}">
                <a16:creationId xmlns:a16="http://schemas.microsoft.com/office/drawing/2014/main" id="{D342C5AF-C9E4-48F8-AB3F-3A57F7550585}"/>
              </a:ext>
            </a:extLst>
          </p:cNvPr>
          <p:cNvSpPr txBox="1"/>
          <p:nvPr/>
        </p:nvSpPr>
        <p:spPr>
          <a:xfrm>
            <a:off x="311725" y="1645937"/>
            <a:ext cx="8494291" cy="3739783"/>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endParaRPr lang="pt-BR" sz="1200" b="1" dirty="0">
              <a:latin typeface="Roboto Mono Thin" pitchFamily="2" charset="0"/>
              <a:ea typeface="Roboto Mono Thin" pitchFamily="2" charset="0"/>
              <a:cs typeface="Roboto"/>
              <a:sym typeface="Roboto"/>
            </a:endParaRPr>
          </a:p>
        </p:txBody>
      </p:sp>
      <p:graphicFrame>
        <p:nvGraphicFramePr>
          <p:cNvPr id="3" name="Tabela 5">
            <a:extLst>
              <a:ext uri="{FF2B5EF4-FFF2-40B4-BE49-F238E27FC236}">
                <a16:creationId xmlns:a16="http://schemas.microsoft.com/office/drawing/2014/main" id="{D02ED88D-62EB-4C6C-8DAD-A99FE3C23596}"/>
              </a:ext>
            </a:extLst>
          </p:cNvPr>
          <p:cNvGraphicFramePr>
            <a:graphicFrameLocks noGrp="1"/>
          </p:cNvGraphicFramePr>
          <p:nvPr>
            <p:extLst>
              <p:ext uri="{D42A27DB-BD31-4B8C-83A1-F6EECF244321}">
                <p14:modId xmlns:p14="http://schemas.microsoft.com/office/powerpoint/2010/main" val="1827825324"/>
              </p:ext>
            </p:extLst>
          </p:nvPr>
        </p:nvGraphicFramePr>
        <p:xfrm>
          <a:off x="1412158" y="2648769"/>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95794258"/>
                    </a:ext>
                  </a:extLst>
                </a:gridCol>
                <a:gridCol w="1524000">
                  <a:extLst>
                    <a:ext uri="{9D8B030D-6E8A-4147-A177-3AD203B41FA5}">
                      <a16:colId xmlns:a16="http://schemas.microsoft.com/office/drawing/2014/main" val="226788575"/>
                    </a:ext>
                  </a:extLst>
                </a:gridCol>
                <a:gridCol w="1524000">
                  <a:extLst>
                    <a:ext uri="{9D8B030D-6E8A-4147-A177-3AD203B41FA5}">
                      <a16:colId xmlns:a16="http://schemas.microsoft.com/office/drawing/2014/main" val="3488222050"/>
                    </a:ext>
                  </a:extLst>
                </a:gridCol>
                <a:gridCol w="1524000">
                  <a:extLst>
                    <a:ext uri="{9D8B030D-6E8A-4147-A177-3AD203B41FA5}">
                      <a16:colId xmlns:a16="http://schemas.microsoft.com/office/drawing/2014/main" val="1995170787"/>
                    </a:ext>
                  </a:extLst>
                </a:gridCol>
              </a:tblGrid>
              <a:tr h="370840">
                <a:tc>
                  <a:txBody>
                    <a:bodyPr/>
                    <a:lstStyle/>
                    <a:p>
                      <a:pPr algn="ctr"/>
                      <a:r>
                        <a:rPr lang="pt-BR" dirty="0"/>
                        <a:t>SVM</a:t>
                      </a:r>
                    </a:p>
                  </a:txBody>
                  <a:tcPr/>
                </a:tc>
                <a:tc>
                  <a:txBody>
                    <a:bodyPr/>
                    <a:lstStyle/>
                    <a:p>
                      <a:pPr algn="ctr"/>
                      <a:r>
                        <a:rPr lang="pt-BR" dirty="0" err="1"/>
                        <a:t>Decision</a:t>
                      </a:r>
                      <a:r>
                        <a:rPr lang="pt-BR" dirty="0"/>
                        <a:t> </a:t>
                      </a:r>
                      <a:r>
                        <a:rPr lang="pt-BR" dirty="0" err="1"/>
                        <a:t>Tree</a:t>
                      </a:r>
                      <a:endParaRPr lang="pt-BR" dirty="0"/>
                    </a:p>
                  </a:txBody>
                  <a:tcPr/>
                </a:tc>
                <a:tc>
                  <a:txBody>
                    <a:bodyPr/>
                    <a:lstStyle/>
                    <a:p>
                      <a:pPr algn="ctr"/>
                      <a:r>
                        <a:rPr lang="pt-BR" dirty="0" err="1"/>
                        <a:t>Random</a:t>
                      </a:r>
                      <a:r>
                        <a:rPr lang="pt-BR" dirty="0"/>
                        <a:t> Forest</a:t>
                      </a:r>
                    </a:p>
                  </a:txBody>
                  <a:tcPr/>
                </a:tc>
                <a:tc>
                  <a:txBody>
                    <a:bodyPr/>
                    <a:lstStyle/>
                    <a:p>
                      <a:pPr algn="ctr"/>
                      <a:r>
                        <a:rPr lang="pt-BR" dirty="0"/>
                        <a:t>GBM</a:t>
                      </a:r>
                    </a:p>
                  </a:txBody>
                  <a:tcPr/>
                </a:tc>
                <a:extLst>
                  <a:ext uri="{0D108BD9-81ED-4DB2-BD59-A6C34878D82A}">
                    <a16:rowId xmlns:a16="http://schemas.microsoft.com/office/drawing/2014/main" val="2748715138"/>
                  </a:ext>
                </a:extLst>
              </a:tr>
              <a:tr h="370840">
                <a:tc>
                  <a:txBody>
                    <a:bodyPr/>
                    <a:lstStyle/>
                    <a:p>
                      <a:pPr algn="ctr"/>
                      <a:r>
                        <a:rPr lang="pt-BR" b="1" dirty="0"/>
                        <a:t>0,91</a:t>
                      </a:r>
                    </a:p>
                  </a:txBody>
                  <a:tcPr/>
                </a:tc>
                <a:tc>
                  <a:txBody>
                    <a:bodyPr/>
                    <a:lstStyle/>
                    <a:p>
                      <a:pPr algn="ctr"/>
                      <a:r>
                        <a:rPr lang="pt-BR" b="1" dirty="0"/>
                        <a:t>0,90</a:t>
                      </a:r>
                    </a:p>
                  </a:txBody>
                  <a:tcPr/>
                </a:tc>
                <a:tc>
                  <a:txBody>
                    <a:bodyPr/>
                    <a:lstStyle/>
                    <a:p>
                      <a:pPr algn="ctr"/>
                      <a:r>
                        <a:rPr lang="pt-BR" b="1" dirty="0"/>
                        <a:t>0,91</a:t>
                      </a:r>
                    </a:p>
                  </a:txBody>
                  <a:tcPr/>
                </a:tc>
                <a:tc>
                  <a:txBody>
                    <a:bodyPr/>
                    <a:lstStyle/>
                    <a:p>
                      <a:pPr algn="ctr"/>
                      <a:r>
                        <a:rPr lang="pt-BR" b="1" dirty="0"/>
                        <a:t>0,96</a:t>
                      </a:r>
                    </a:p>
                  </a:txBody>
                  <a:tcPr/>
                </a:tc>
                <a:extLst>
                  <a:ext uri="{0D108BD9-81ED-4DB2-BD59-A6C34878D82A}">
                    <a16:rowId xmlns:a16="http://schemas.microsoft.com/office/drawing/2014/main" val="1863620004"/>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b="1" dirty="0"/>
                        <a:t>US$ 2550,92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b="1" dirty="0"/>
                        <a:t>US$ 2637,46</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b="1" dirty="0"/>
                        <a:t>US$ 2693,63</a:t>
                      </a:r>
                    </a:p>
                  </a:txBody>
                  <a:tcPr/>
                </a:tc>
                <a:tc>
                  <a:txBody>
                    <a:bodyPr/>
                    <a:lstStyle/>
                    <a:p>
                      <a:pPr algn="ctr"/>
                      <a:r>
                        <a:rPr lang="pt-BR" b="1" dirty="0"/>
                        <a:t>US$ 2144,78</a:t>
                      </a:r>
                    </a:p>
                  </a:txBody>
                  <a:tcPr/>
                </a:tc>
                <a:extLst>
                  <a:ext uri="{0D108BD9-81ED-4DB2-BD59-A6C34878D82A}">
                    <a16:rowId xmlns:a16="http://schemas.microsoft.com/office/drawing/2014/main" val="73079273"/>
                  </a:ext>
                </a:extLst>
              </a:tr>
            </a:tbl>
          </a:graphicData>
        </a:graphic>
      </p:graphicFrame>
    </p:spTree>
    <p:extLst>
      <p:ext uri="{BB962C8B-B14F-4D97-AF65-F5344CB8AC3E}">
        <p14:creationId xmlns:p14="http://schemas.microsoft.com/office/powerpoint/2010/main" val="76919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Emoji" panose="020B0502040204020203" pitchFamily="34" charset="0"/>
                <a:ea typeface="Segoe UI Emoji" panose="020B0502040204020203" pitchFamily="34" charset="0"/>
                <a:cs typeface="Tahoma" panose="020B0604030504040204" pitchFamily="34" charset="0"/>
              </a:rPr>
              <a:t>Future experiments</a:t>
            </a:r>
            <a:endParaRPr dirty="0">
              <a:latin typeface="Segoe UI Emoji" panose="020B0502040204020203" pitchFamily="34" charset="0"/>
              <a:ea typeface="Segoe UI Emoji" panose="020B0502040204020203" pitchFamily="34" charset="0"/>
            </a:endParaRPr>
          </a:p>
        </p:txBody>
      </p:sp>
      <p:pic>
        <p:nvPicPr>
          <p:cNvPr id="4" name="Imagem 3">
            <a:extLst>
              <a:ext uri="{FF2B5EF4-FFF2-40B4-BE49-F238E27FC236}">
                <a16:creationId xmlns:a16="http://schemas.microsoft.com/office/drawing/2014/main" id="{E5009E3F-6EB9-41C2-A588-01546F67F140}"/>
              </a:ext>
            </a:extLst>
          </p:cNvPr>
          <p:cNvPicPr>
            <a:picLocks noChangeAspect="1"/>
          </p:cNvPicPr>
          <p:nvPr/>
        </p:nvPicPr>
        <p:blipFill rotWithShape="1">
          <a:blip r:embed="rId3"/>
          <a:srcRect l="38816" t="18370" r="8263" b="80598"/>
          <a:stretch/>
        </p:blipFill>
        <p:spPr>
          <a:xfrm>
            <a:off x="0" y="1278575"/>
            <a:ext cx="9210368" cy="148158"/>
          </a:xfrm>
          <a:prstGeom prst="rect">
            <a:avLst/>
          </a:prstGeom>
        </p:spPr>
      </p:pic>
      <p:sp>
        <p:nvSpPr>
          <p:cNvPr id="5" name="Retângulo 4">
            <a:extLst>
              <a:ext uri="{FF2B5EF4-FFF2-40B4-BE49-F238E27FC236}">
                <a16:creationId xmlns:a16="http://schemas.microsoft.com/office/drawing/2014/main" id="{417F51DB-6231-434A-9473-C4BD6EDC9ECF}"/>
              </a:ext>
            </a:extLst>
          </p:cNvPr>
          <p:cNvSpPr/>
          <p:nvPr/>
        </p:nvSpPr>
        <p:spPr>
          <a:xfrm>
            <a:off x="936523"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80AB3851-4CF5-4160-B709-9E8894C2E906}"/>
              </a:ext>
            </a:extLst>
          </p:cNvPr>
          <p:cNvSpPr/>
          <p:nvPr/>
        </p:nvSpPr>
        <p:spPr>
          <a:xfrm>
            <a:off x="3760839"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4262CEB7-FA9D-4255-B9E2-BC9F2F8542C0}"/>
              </a:ext>
            </a:extLst>
          </p:cNvPr>
          <p:cNvSpPr/>
          <p:nvPr/>
        </p:nvSpPr>
        <p:spPr>
          <a:xfrm>
            <a:off x="4694903" y="127380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60CE4A1-4FD8-4A45-BBFA-73862EB6CC85}"/>
              </a:ext>
            </a:extLst>
          </p:cNvPr>
          <p:cNvSpPr/>
          <p:nvPr/>
        </p:nvSpPr>
        <p:spPr>
          <a:xfrm>
            <a:off x="2572365" y="1278575"/>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683137D7-1E8A-48D4-A5C1-1726C98DBB56}"/>
              </a:ext>
            </a:extLst>
          </p:cNvPr>
          <p:cNvSpPr/>
          <p:nvPr/>
        </p:nvSpPr>
        <p:spPr>
          <a:xfrm>
            <a:off x="7267268" y="1266957"/>
            <a:ext cx="250722" cy="14815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Google Shape;88;p15">
            <a:extLst>
              <a:ext uri="{FF2B5EF4-FFF2-40B4-BE49-F238E27FC236}">
                <a16:creationId xmlns:a16="http://schemas.microsoft.com/office/drawing/2014/main" id="{D342C5AF-C9E4-48F8-AB3F-3A57F7550585}"/>
              </a:ext>
            </a:extLst>
          </p:cNvPr>
          <p:cNvSpPr txBox="1"/>
          <p:nvPr/>
        </p:nvSpPr>
        <p:spPr>
          <a:xfrm>
            <a:off x="311725" y="1645937"/>
            <a:ext cx="8494291" cy="3739783"/>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endParaRPr lang="pt-BR" sz="1200" b="1" dirty="0">
              <a:latin typeface="Roboto Mono Thin" pitchFamily="2" charset="0"/>
              <a:ea typeface="Roboto Mono Thin" pitchFamily="2" charset="0"/>
              <a:cs typeface="Roboto"/>
              <a:sym typeface="Roboto"/>
            </a:endParaRPr>
          </a:p>
        </p:txBody>
      </p:sp>
      <p:sp>
        <p:nvSpPr>
          <p:cNvPr id="6" name="Google Shape;88;p15">
            <a:extLst>
              <a:ext uri="{FF2B5EF4-FFF2-40B4-BE49-F238E27FC236}">
                <a16:creationId xmlns:a16="http://schemas.microsoft.com/office/drawing/2014/main" id="{11E5A13F-5426-439D-9575-0C4328B6D6F9}"/>
              </a:ext>
            </a:extLst>
          </p:cNvPr>
          <p:cNvSpPr txBox="1"/>
          <p:nvPr/>
        </p:nvSpPr>
        <p:spPr>
          <a:xfrm>
            <a:off x="435350" y="1727494"/>
            <a:ext cx="8118300" cy="2966700"/>
          </a:xfrm>
          <a:prstGeom prst="rect">
            <a:avLst/>
          </a:prstGeom>
          <a:noFill/>
          <a:ln>
            <a:noFill/>
          </a:ln>
        </p:spPr>
        <p:txBody>
          <a:bodyPr spcFirstLastPara="1" wrap="square" lIns="91425" tIns="91425" rIns="91425" bIns="91425" anchor="t" anchorCtr="0">
            <a:noAutofit/>
          </a:bodyPr>
          <a:lstStyle/>
          <a:p>
            <a:pPr marL="88900" lvl="0" algn="l" rtl="0">
              <a:spcBef>
                <a:spcPts val="125"/>
              </a:spcBef>
              <a:spcAft>
                <a:spcPts val="125"/>
              </a:spcAft>
              <a:buSzPts val="2200"/>
            </a:pPr>
            <a:r>
              <a:rPr lang="pt-BR" sz="2000" b="1" dirty="0" err="1">
                <a:latin typeface="Roboto"/>
                <a:ea typeface="Roboto"/>
                <a:cs typeface="Roboto"/>
                <a:sym typeface="Roboto"/>
              </a:rPr>
              <a:t>Run</a:t>
            </a:r>
            <a:r>
              <a:rPr lang="pt-BR" sz="2000" b="1" dirty="0">
                <a:latin typeface="Roboto"/>
                <a:ea typeface="Roboto"/>
                <a:cs typeface="Roboto"/>
                <a:sym typeface="Roboto"/>
              </a:rPr>
              <a:t> </a:t>
            </a:r>
            <a:r>
              <a:rPr lang="pt-BR" sz="2000" b="1" dirty="0" err="1">
                <a:latin typeface="Roboto"/>
                <a:ea typeface="Roboto"/>
                <a:cs typeface="Roboto"/>
                <a:sym typeface="Roboto"/>
              </a:rPr>
              <a:t>GridSearchCV</a:t>
            </a:r>
            <a:r>
              <a:rPr lang="pt-BR" sz="2000" b="1" dirty="0">
                <a:latin typeface="Roboto"/>
                <a:ea typeface="Roboto"/>
                <a:cs typeface="Roboto"/>
                <a:sym typeface="Roboto"/>
              </a:rPr>
              <a:t> for </a:t>
            </a:r>
            <a:r>
              <a:rPr lang="pt-BR" sz="2000" b="1" dirty="0" err="1">
                <a:latin typeface="Roboto"/>
                <a:ea typeface="Roboto"/>
                <a:cs typeface="Roboto"/>
                <a:sym typeface="Roboto"/>
              </a:rPr>
              <a:t>all</a:t>
            </a:r>
            <a:r>
              <a:rPr lang="pt-BR" sz="2000" b="1" dirty="0">
                <a:latin typeface="Roboto"/>
                <a:ea typeface="Roboto"/>
                <a:cs typeface="Roboto"/>
                <a:sym typeface="Roboto"/>
              </a:rPr>
              <a:t> </a:t>
            </a:r>
            <a:r>
              <a:rPr lang="pt-BR" sz="2000" b="1" dirty="0" err="1">
                <a:latin typeface="Roboto"/>
                <a:ea typeface="Roboto"/>
                <a:cs typeface="Roboto"/>
                <a:sym typeface="Roboto"/>
              </a:rPr>
              <a:t>models</a:t>
            </a:r>
            <a:r>
              <a:rPr lang="pt-BR" sz="2000" b="1" dirty="0">
                <a:latin typeface="Roboto"/>
                <a:ea typeface="Roboto"/>
                <a:cs typeface="Roboto"/>
                <a:sym typeface="Roboto"/>
              </a:rPr>
              <a:t>; </a:t>
            </a:r>
            <a:r>
              <a:rPr lang="pt-BR" sz="2000" b="1" dirty="0" err="1">
                <a:latin typeface="Roboto"/>
                <a:ea typeface="Roboto"/>
                <a:cs typeface="Roboto"/>
                <a:sym typeface="Roboto"/>
              </a:rPr>
              <a:t>test</a:t>
            </a:r>
            <a:r>
              <a:rPr lang="pt-BR" sz="2000" b="1" dirty="0">
                <a:latin typeface="Roboto"/>
                <a:ea typeface="Roboto"/>
                <a:cs typeface="Roboto"/>
                <a:sym typeface="Roboto"/>
              </a:rPr>
              <a:t> ensemble; </a:t>
            </a:r>
            <a:r>
              <a:rPr lang="pt-BR" sz="2000" b="1" dirty="0" err="1">
                <a:latin typeface="Roboto"/>
                <a:ea typeface="Roboto"/>
                <a:cs typeface="Roboto"/>
                <a:sym typeface="Roboto"/>
              </a:rPr>
              <a:t>implement</a:t>
            </a:r>
            <a:r>
              <a:rPr lang="pt-BR" sz="2000" b="1" dirty="0">
                <a:latin typeface="Roboto"/>
                <a:ea typeface="Roboto"/>
                <a:cs typeface="Roboto"/>
                <a:sym typeface="Roboto"/>
              </a:rPr>
              <a:t> PCA</a:t>
            </a:r>
          </a:p>
          <a:p>
            <a:pPr marL="88900" lvl="0" algn="l" rtl="0">
              <a:spcBef>
                <a:spcPts val="125"/>
              </a:spcBef>
              <a:spcAft>
                <a:spcPts val="125"/>
              </a:spcAft>
              <a:buSzPts val="2200"/>
            </a:pPr>
            <a:endParaRPr lang="pt-BR" sz="2000" b="1" dirty="0">
              <a:latin typeface="Roboto"/>
              <a:ea typeface="Roboto"/>
              <a:cs typeface="Roboto"/>
              <a:sym typeface="Roboto"/>
            </a:endParaRPr>
          </a:p>
          <a:p>
            <a:pPr marL="88900" lvl="0" algn="l" rtl="0">
              <a:spcBef>
                <a:spcPts val="125"/>
              </a:spcBef>
              <a:spcAft>
                <a:spcPts val="125"/>
              </a:spcAft>
              <a:buSzPts val="2200"/>
            </a:pPr>
            <a:r>
              <a:rPr lang="pt-BR" sz="2000" b="1" dirty="0" err="1">
                <a:latin typeface="Roboto"/>
                <a:ea typeface="Roboto"/>
                <a:cs typeface="Roboto"/>
                <a:sym typeface="Roboto"/>
              </a:rPr>
              <a:t>Investigate</a:t>
            </a:r>
            <a:r>
              <a:rPr lang="pt-BR" sz="2000" b="1" dirty="0">
                <a:latin typeface="Roboto"/>
                <a:ea typeface="Roboto"/>
                <a:cs typeface="Roboto"/>
                <a:sym typeface="Roboto"/>
              </a:rPr>
              <a:t> </a:t>
            </a:r>
            <a:r>
              <a:rPr lang="pt-BR" sz="2000" b="1" dirty="0" err="1">
                <a:latin typeface="Roboto"/>
                <a:ea typeface="Roboto"/>
                <a:cs typeface="Roboto"/>
                <a:sym typeface="Roboto"/>
              </a:rPr>
              <a:t>similarities</a:t>
            </a:r>
            <a:r>
              <a:rPr lang="pt-BR" sz="2000" b="1" dirty="0">
                <a:latin typeface="Roboto"/>
                <a:ea typeface="Roboto"/>
                <a:cs typeface="Roboto"/>
                <a:sym typeface="Roboto"/>
              </a:rPr>
              <a:t> </a:t>
            </a:r>
            <a:r>
              <a:rPr lang="pt-BR" sz="2000" b="1" dirty="0" err="1">
                <a:latin typeface="Roboto"/>
                <a:ea typeface="Roboto"/>
                <a:cs typeface="Roboto"/>
                <a:sym typeface="Roboto"/>
              </a:rPr>
              <a:t>between</a:t>
            </a:r>
            <a:r>
              <a:rPr lang="pt-BR" sz="2000" b="1" dirty="0">
                <a:latin typeface="Roboto"/>
                <a:ea typeface="Roboto"/>
                <a:cs typeface="Roboto"/>
                <a:sym typeface="Roboto"/>
              </a:rPr>
              <a:t> </a:t>
            </a:r>
            <a:r>
              <a:rPr lang="pt-BR" sz="2000" b="1" dirty="0" err="1">
                <a:latin typeface="Roboto"/>
                <a:ea typeface="Roboto"/>
                <a:cs typeface="Roboto"/>
                <a:sym typeface="Roboto"/>
              </a:rPr>
              <a:t>error</a:t>
            </a:r>
            <a:r>
              <a:rPr lang="pt-BR" sz="2000" b="1" dirty="0">
                <a:latin typeface="Roboto"/>
                <a:ea typeface="Roboto"/>
                <a:cs typeface="Roboto"/>
                <a:sym typeface="Roboto"/>
              </a:rPr>
              <a:t> countries</a:t>
            </a:r>
          </a:p>
          <a:p>
            <a:pPr marL="88900" lvl="0" algn="l" rtl="0">
              <a:spcBef>
                <a:spcPts val="125"/>
              </a:spcBef>
              <a:spcAft>
                <a:spcPts val="125"/>
              </a:spcAft>
              <a:buSzPts val="2200"/>
            </a:pPr>
            <a:endParaRPr lang="pt-BR" sz="2000" b="1" dirty="0">
              <a:latin typeface="Roboto"/>
              <a:ea typeface="Roboto"/>
              <a:cs typeface="Roboto"/>
              <a:sym typeface="Roboto"/>
            </a:endParaRPr>
          </a:p>
          <a:p>
            <a:pPr marL="88900" lvl="0" algn="l" rtl="0">
              <a:spcBef>
                <a:spcPts val="125"/>
              </a:spcBef>
              <a:spcAft>
                <a:spcPts val="125"/>
              </a:spcAft>
              <a:buSzPts val="2200"/>
            </a:pPr>
            <a:r>
              <a:rPr lang="pt-BR" sz="2000" b="1" dirty="0" err="1">
                <a:latin typeface="Roboto"/>
                <a:ea typeface="Roboto"/>
                <a:cs typeface="Roboto"/>
                <a:sym typeface="Roboto"/>
              </a:rPr>
              <a:t>Fill</a:t>
            </a:r>
            <a:r>
              <a:rPr lang="pt-BR" sz="2000" b="1" dirty="0">
                <a:latin typeface="Roboto"/>
                <a:ea typeface="Roboto"/>
                <a:cs typeface="Roboto"/>
                <a:sym typeface="Roboto"/>
              </a:rPr>
              <a:t>-in </a:t>
            </a:r>
            <a:r>
              <a:rPr lang="pt-BR" sz="2000" b="1" dirty="0" err="1">
                <a:latin typeface="Roboto"/>
                <a:ea typeface="Roboto"/>
                <a:cs typeface="Roboto"/>
                <a:sym typeface="Roboto"/>
              </a:rPr>
              <a:t>NAs</a:t>
            </a:r>
            <a:r>
              <a:rPr lang="pt-BR" sz="2000" b="1" dirty="0">
                <a:latin typeface="Roboto"/>
                <a:ea typeface="Roboto"/>
                <a:cs typeface="Roboto"/>
                <a:sym typeface="Roboto"/>
              </a:rPr>
              <a:t> for </a:t>
            </a:r>
            <a:r>
              <a:rPr lang="pt-BR" sz="2000" b="1" dirty="0" err="1">
                <a:latin typeface="Roboto"/>
                <a:ea typeface="Roboto"/>
                <a:cs typeface="Roboto"/>
                <a:sym typeface="Roboto"/>
              </a:rPr>
              <a:t>other</a:t>
            </a:r>
            <a:r>
              <a:rPr lang="pt-BR" sz="2000" b="1" dirty="0">
                <a:latin typeface="Roboto"/>
                <a:ea typeface="Roboto"/>
                <a:cs typeface="Roboto"/>
                <a:sym typeface="Roboto"/>
              </a:rPr>
              <a:t> </a:t>
            </a:r>
            <a:r>
              <a:rPr lang="pt-BR" sz="2000" b="1" dirty="0" err="1">
                <a:latin typeface="Roboto"/>
                <a:ea typeface="Roboto"/>
                <a:cs typeface="Roboto"/>
                <a:sym typeface="Roboto"/>
              </a:rPr>
              <a:t>independent</a:t>
            </a:r>
            <a:r>
              <a:rPr lang="pt-BR" sz="2000" b="1" dirty="0">
                <a:latin typeface="Roboto"/>
                <a:ea typeface="Roboto"/>
                <a:cs typeface="Roboto"/>
                <a:sym typeface="Roboto"/>
              </a:rPr>
              <a:t> </a:t>
            </a:r>
            <a:r>
              <a:rPr lang="pt-BR" sz="2000" b="1" dirty="0" err="1">
                <a:latin typeface="Roboto"/>
                <a:ea typeface="Roboto"/>
                <a:cs typeface="Roboto"/>
                <a:sym typeface="Roboto"/>
              </a:rPr>
              <a:t>variables</a:t>
            </a:r>
            <a:r>
              <a:rPr lang="pt-BR" sz="2000" b="1" dirty="0">
                <a:latin typeface="Roboto"/>
                <a:ea typeface="Roboto"/>
                <a:cs typeface="Roboto"/>
                <a:sym typeface="Roboto"/>
              </a:rPr>
              <a:t> (</a:t>
            </a:r>
            <a:r>
              <a:rPr lang="pt-BR" sz="2000" b="1" dirty="0" err="1">
                <a:latin typeface="Roboto"/>
                <a:ea typeface="Roboto"/>
                <a:cs typeface="Roboto"/>
                <a:sym typeface="Roboto"/>
              </a:rPr>
              <a:t>ex</a:t>
            </a:r>
            <a:r>
              <a:rPr lang="pt-BR" sz="2000" b="1" dirty="0">
                <a:latin typeface="Roboto"/>
                <a:ea typeface="Roboto"/>
                <a:cs typeface="Roboto"/>
                <a:sym typeface="Roboto"/>
              </a:rPr>
              <a:t>: </a:t>
            </a:r>
            <a:r>
              <a:rPr lang="pt-BR" sz="2000" b="1" dirty="0" err="1">
                <a:latin typeface="Roboto"/>
                <a:ea typeface="Roboto"/>
                <a:cs typeface="Roboto"/>
                <a:sym typeface="Roboto"/>
              </a:rPr>
              <a:t>Avg</a:t>
            </a:r>
            <a:r>
              <a:rPr lang="pt-BR" sz="2000" b="1" dirty="0">
                <a:latin typeface="Roboto"/>
                <a:ea typeface="Roboto"/>
                <a:cs typeface="Roboto"/>
                <a:sym typeface="Roboto"/>
              </a:rPr>
              <a:t>. </a:t>
            </a:r>
            <a:r>
              <a:rPr lang="pt-BR" sz="2000" b="1" dirty="0" err="1">
                <a:latin typeface="Roboto"/>
                <a:ea typeface="Roboto"/>
                <a:cs typeface="Roboto"/>
                <a:sym typeface="Roboto"/>
              </a:rPr>
              <a:t>Schooling</a:t>
            </a:r>
            <a:r>
              <a:rPr lang="pt-BR" sz="2000" b="1" dirty="0">
                <a:latin typeface="Roboto"/>
                <a:ea typeface="Roboto"/>
                <a:cs typeface="Roboto"/>
                <a:sym typeface="Roboto"/>
              </a:rPr>
              <a:t>)</a:t>
            </a:r>
          </a:p>
          <a:p>
            <a:pPr marL="88900" lvl="0" algn="l" rtl="0">
              <a:spcBef>
                <a:spcPts val="125"/>
              </a:spcBef>
              <a:spcAft>
                <a:spcPts val="125"/>
              </a:spcAft>
              <a:buSzPts val="2200"/>
            </a:pPr>
            <a:endParaRPr lang="pt-BR" sz="2000" b="1" dirty="0">
              <a:latin typeface="Roboto"/>
              <a:ea typeface="Roboto"/>
              <a:cs typeface="Roboto"/>
              <a:sym typeface="Roboto"/>
            </a:endParaRPr>
          </a:p>
          <a:p>
            <a:pPr marL="88900" lvl="0" algn="l" rtl="0">
              <a:spcBef>
                <a:spcPts val="125"/>
              </a:spcBef>
              <a:spcAft>
                <a:spcPts val="125"/>
              </a:spcAft>
              <a:buSzPts val="2200"/>
            </a:pPr>
            <a:r>
              <a:rPr lang="pt-BR" sz="2000" b="1" dirty="0" err="1">
                <a:solidFill>
                  <a:srgbClr val="C00000"/>
                </a:solidFill>
                <a:latin typeface="Roboto"/>
                <a:ea typeface="Roboto"/>
                <a:cs typeface="Roboto"/>
                <a:sym typeface="Roboto"/>
              </a:rPr>
              <a:t>Add</a:t>
            </a:r>
            <a:r>
              <a:rPr lang="pt-BR" sz="2000" b="1" dirty="0">
                <a:solidFill>
                  <a:srgbClr val="C00000"/>
                </a:solidFill>
                <a:latin typeface="Roboto"/>
                <a:ea typeface="Roboto"/>
                <a:cs typeface="Roboto"/>
                <a:sym typeface="Roboto"/>
              </a:rPr>
              <a:t> GDP data (</a:t>
            </a:r>
            <a:r>
              <a:rPr lang="pt-BR" sz="2000" b="1" dirty="0" err="1">
                <a:solidFill>
                  <a:srgbClr val="C00000"/>
                </a:solidFill>
                <a:latin typeface="Roboto"/>
                <a:ea typeface="Roboto"/>
                <a:cs typeface="Roboto"/>
                <a:sym typeface="Roboto"/>
              </a:rPr>
              <a:t>category</a:t>
            </a:r>
            <a:r>
              <a:rPr lang="pt-BR" sz="2000" b="1" dirty="0">
                <a:solidFill>
                  <a:srgbClr val="C00000"/>
                </a:solidFill>
                <a:latin typeface="Roboto"/>
                <a:ea typeface="Roboto"/>
                <a:cs typeface="Roboto"/>
                <a:sym typeface="Roboto"/>
              </a:rPr>
              <a:t>) </a:t>
            </a:r>
            <a:r>
              <a:rPr lang="pt-BR" sz="2000" b="1" dirty="0" err="1">
                <a:solidFill>
                  <a:srgbClr val="C00000"/>
                </a:solidFill>
                <a:latin typeface="Roboto"/>
                <a:ea typeface="Roboto"/>
                <a:cs typeface="Roboto"/>
                <a:sym typeface="Roboto"/>
              </a:rPr>
              <a:t>from</a:t>
            </a:r>
            <a:r>
              <a:rPr lang="pt-BR" sz="2000" b="1" dirty="0">
                <a:solidFill>
                  <a:srgbClr val="C00000"/>
                </a:solidFill>
                <a:latin typeface="Roboto"/>
                <a:ea typeface="Roboto"/>
                <a:cs typeface="Roboto"/>
                <a:sym typeface="Roboto"/>
              </a:rPr>
              <a:t> 3 </a:t>
            </a:r>
            <a:r>
              <a:rPr lang="pt-BR" sz="2000" b="1" dirty="0" err="1">
                <a:solidFill>
                  <a:srgbClr val="C00000"/>
                </a:solidFill>
                <a:latin typeface="Roboto"/>
                <a:ea typeface="Roboto"/>
                <a:cs typeface="Roboto"/>
                <a:sym typeface="Roboto"/>
              </a:rPr>
              <a:t>years</a:t>
            </a:r>
            <a:r>
              <a:rPr lang="pt-BR" sz="2000" b="1" dirty="0">
                <a:solidFill>
                  <a:srgbClr val="C00000"/>
                </a:solidFill>
                <a:latin typeface="Roboto"/>
                <a:ea typeface="Roboto"/>
                <a:cs typeface="Roboto"/>
                <a:sym typeface="Roboto"/>
              </a:rPr>
              <a:t> </a:t>
            </a:r>
            <a:r>
              <a:rPr lang="pt-BR" sz="2000" b="1" dirty="0" err="1">
                <a:solidFill>
                  <a:srgbClr val="C00000"/>
                </a:solidFill>
                <a:latin typeface="Roboto"/>
                <a:ea typeface="Roboto"/>
                <a:cs typeface="Roboto"/>
                <a:sym typeface="Roboto"/>
              </a:rPr>
              <a:t>ago</a:t>
            </a:r>
            <a:endParaRPr lang="pt-BR" sz="2000" b="1" dirty="0">
              <a:solidFill>
                <a:srgbClr val="C00000"/>
              </a:solidFill>
              <a:latin typeface="Roboto"/>
              <a:ea typeface="Roboto"/>
              <a:cs typeface="Roboto"/>
              <a:sym typeface="Roboto"/>
            </a:endParaRPr>
          </a:p>
          <a:p>
            <a:pPr marL="88900" lvl="0" algn="l" rtl="0">
              <a:spcBef>
                <a:spcPts val="125"/>
              </a:spcBef>
              <a:spcAft>
                <a:spcPts val="125"/>
              </a:spcAft>
              <a:buSzPts val="2200"/>
            </a:pPr>
            <a:endParaRPr lang="pt-BR" sz="2000" b="1" dirty="0">
              <a:latin typeface="Roboto"/>
              <a:ea typeface="Roboto"/>
              <a:cs typeface="Roboto"/>
              <a:sym typeface="Roboto"/>
            </a:endParaRPr>
          </a:p>
          <a:p>
            <a:pPr marL="88900" lvl="0" algn="l" rtl="0">
              <a:spcBef>
                <a:spcPts val="125"/>
              </a:spcBef>
              <a:spcAft>
                <a:spcPts val="125"/>
              </a:spcAft>
              <a:buSzPts val="2200"/>
            </a:pPr>
            <a:r>
              <a:rPr lang="pt-BR" sz="2000" b="1" dirty="0" err="1">
                <a:latin typeface="Roboto"/>
                <a:ea typeface="Roboto"/>
                <a:cs typeface="Roboto"/>
                <a:sym typeface="Roboto"/>
              </a:rPr>
              <a:t>Implement</a:t>
            </a:r>
            <a:r>
              <a:rPr lang="pt-BR" sz="2000" b="1" dirty="0">
                <a:latin typeface="Roboto"/>
                <a:ea typeface="Roboto"/>
                <a:cs typeface="Roboto"/>
                <a:sym typeface="Roboto"/>
              </a:rPr>
              <a:t> polinomial </a:t>
            </a:r>
            <a:r>
              <a:rPr lang="pt-BR" sz="2000" b="1" dirty="0" err="1">
                <a:latin typeface="Roboto"/>
                <a:ea typeface="Roboto"/>
                <a:cs typeface="Roboto"/>
                <a:sym typeface="Roboto"/>
              </a:rPr>
              <a:t>features</a:t>
            </a:r>
            <a:r>
              <a:rPr lang="pt-BR" sz="2000" b="1" dirty="0">
                <a:latin typeface="Roboto"/>
                <a:ea typeface="Roboto"/>
                <a:cs typeface="Roboto"/>
                <a:sym typeface="Roboto"/>
              </a:rPr>
              <a:t> </a:t>
            </a:r>
            <a:r>
              <a:rPr lang="pt-BR" sz="2000" b="1" dirty="0" err="1">
                <a:latin typeface="Roboto"/>
                <a:ea typeface="Roboto"/>
                <a:cs typeface="Roboto"/>
                <a:sym typeface="Roboto"/>
              </a:rPr>
              <a:t>befores</a:t>
            </a:r>
            <a:r>
              <a:rPr lang="pt-BR" sz="2000" b="1" dirty="0">
                <a:latin typeface="Roboto"/>
                <a:ea typeface="Roboto"/>
                <a:cs typeface="Roboto"/>
                <a:sym typeface="Roboto"/>
              </a:rPr>
              <a:t> standard </a:t>
            </a:r>
            <a:r>
              <a:rPr lang="pt-BR" sz="2000" b="1" dirty="0" err="1">
                <a:latin typeface="Roboto"/>
                <a:ea typeface="Roboto"/>
                <a:cs typeface="Roboto"/>
                <a:sym typeface="Roboto"/>
              </a:rPr>
              <a:t>normalization</a:t>
            </a:r>
            <a:endParaRPr lang="pt-BR" sz="2000" b="1" dirty="0">
              <a:latin typeface="Roboto"/>
              <a:ea typeface="Roboto"/>
              <a:cs typeface="Roboto"/>
              <a:sym typeface="Roboto"/>
            </a:endParaRPr>
          </a:p>
          <a:p>
            <a:pPr marL="88900" lvl="0" algn="l" rtl="0">
              <a:spcBef>
                <a:spcPts val="125"/>
              </a:spcBef>
              <a:spcAft>
                <a:spcPts val="125"/>
              </a:spcAft>
              <a:buSzPts val="2200"/>
            </a:pPr>
            <a:r>
              <a:rPr lang="pt-BR" sz="2000" dirty="0">
                <a:latin typeface="Roboto"/>
                <a:ea typeface="Roboto"/>
                <a:cs typeface="Roboto"/>
                <a:sym typeface="Roboto"/>
              </a:rPr>
              <a:t>	</a:t>
            </a:r>
            <a:endParaRPr lang="pt-BR" sz="2000" dirty="0">
              <a:solidFill>
                <a:srgbClr val="FF0000"/>
              </a:solidFill>
              <a:latin typeface="Roboto"/>
              <a:ea typeface="Roboto"/>
              <a:cs typeface="Roboto"/>
              <a:sym typeface="Roboto"/>
            </a:endParaRPr>
          </a:p>
        </p:txBody>
      </p:sp>
    </p:spTree>
    <p:extLst>
      <p:ext uri="{BB962C8B-B14F-4D97-AF65-F5344CB8AC3E}">
        <p14:creationId xmlns:p14="http://schemas.microsoft.com/office/powerpoint/2010/main" val="223531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627B4B0-E7EE-4F1C-8AC8-8A86CD545AAD}"/>
              </a:ext>
            </a:extLst>
          </p:cNvPr>
          <p:cNvSpPr txBox="1"/>
          <p:nvPr/>
        </p:nvSpPr>
        <p:spPr>
          <a:xfrm>
            <a:off x="1191491" y="1209964"/>
            <a:ext cx="7370618" cy="3108543"/>
          </a:xfrm>
          <a:prstGeom prst="rect">
            <a:avLst/>
          </a:prstGeom>
          <a:noFill/>
        </p:spPr>
        <p:txBody>
          <a:bodyPr wrap="square" rtlCol="0">
            <a:spAutoFit/>
          </a:bodyPr>
          <a:lstStyle/>
          <a:p>
            <a:pPr algn="l" fontAlgn="base"/>
            <a:r>
              <a:rPr lang="en-US" sz="2800" b="0" i="0" dirty="0">
                <a:solidFill>
                  <a:srgbClr val="242729"/>
                </a:solidFill>
                <a:effectLst/>
                <a:latin typeface="Avenir Next LT Pro Light" panose="020B0304020202020204" pitchFamily="34" charset="0"/>
                <a:ea typeface="Roboto Thin" panose="02000000000000000000" pitchFamily="2" charset="0"/>
              </a:rPr>
              <a:t>Presented this way, there's some "bias" towards countries with a larger population. I was thus wondering if statistics on the number of scientific publications </a:t>
            </a:r>
            <a:r>
              <a:rPr lang="en-US" sz="2800" b="1" i="0" dirty="0">
                <a:solidFill>
                  <a:srgbClr val="242729"/>
                </a:solidFill>
                <a:effectLst/>
                <a:latin typeface="Avenir Next LT Pro Light" panose="020B0304020202020204" pitchFamily="34" charset="0"/>
                <a:ea typeface="Roboto Thin" panose="02000000000000000000" pitchFamily="2" charset="0"/>
              </a:rPr>
              <a:t>per capita</a:t>
            </a:r>
            <a:r>
              <a:rPr lang="en-US" sz="2800" b="0" i="0" dirty="0">
                <a:solidFill>
                  <a:srgbClr val="242729"/>
                </a:solidFill>
                <a:effectLst/>
                <a:latin typeface="Avenir Next LT Pro Light" panose="020B0304020202020204" pitchFamily="34" charset="0"/>
                <a:ea typeface="Roboto Thin" panose="02000000000000000000" pitchFamily="2" charset="0"/>
              </a:rPr>
              <a:t> was available for countries?</a:t>
            </a:r>
          </a:p>
          <a:p>
            <a:pPr algn="l" fontAlgn="base"/>
            <a:r>
              <a:rPr lang="en-US" sz="2800" b="0" i="0" dirty="0">
                <a:solidFill>
                  <a:srgbClr val="242729"/>
                </a:solidFill>
                <a:effectLst/>
                <a:latin typeface="Avenir Next LT Pro Light" panose="020B0304020202020204" pitchFamily="34" charset="0"/>
                <a:ea typeface="Roboto Thin" panose="02000000000000000000" pitchFamily="2" charset="0"/>
              </a:rPr>
              <a:t>... just out of curiosity.</a:t>
            </a:r>
          </a:p>
          <a:p>
            <a:endParaRPr lang="pt-BR" dirty="0"/>
          </a:p>
          <a:p>
            <a:r>
              <a:rPr lang="pt-BR" dirty="0"/>
              <a:t>					</a:t>
            </a:r>
            <a:r>
              <a:rPr lang="pt-BR" dirty="0" err="1"/>
              <a:t>Source</a:t>
            </a:r>
            <a:r>
              <a:rPr lang="pt-BR" dirty="0"/>
              <a:t>: </a:t>
            </a:r>
            <a:r>
              <a:rPr lang="pt-BR" dirty="0" err="1"/>
              <a:t>StackExchange</a:t>
            </a:r>
            <a:endParaRPr lang="pt-BR" dirty="0"/>
          </a:p>
        </p:txBody>
      </p:sp>
    </p:spTree>
    <p:extLst>
      <p:ext uri="{BB962C8B-B14F-4D97-AF65-F5344CB8AC3E}">
        <p14:creationId xmlns:p14="http://schemas.microsoft.com/office/powerpoint/2010/main" val="2696879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6;p15">
            <a:extLst>
              <a:ext uri="{FF2B5EF4-FFF2-40B4-BE49-F238E27FC236}">
                <a16:creationId xmlns:a16="http://schemas.microsoft.com/office/drawing/2014/main" id="{5E3760FD-6A87-4DB4-90A1-D7CC5CF74170}"/>
              </a:ext>
            </a:extLst>
          </p:cNvPr>
          <p:cNvSpPr txBox="1">
            <a:spLocks/>
          </p:cNvSpPr>
          <p:nvPr/>
        </p:nvSpPr>
        <p:spPr>
          <a:xfrm>
            <a:off x="121920" y="3188154"/>
            <a:ext cx="9144000" cy="623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800" b="1" spc="600" dirty="0" err="1">
                <a:latin typeface="Segoe UI Emoji" panose="020B0502040204020203" pitchFamily="34" charset="0"/>
                <a:ea typeface="Segoe UI Emoji" panose="020B0502040204020203" pitchFamily="34" charset="0"/>
                <a:cs typeface="Tahoma" panose="020B0604030504040204" pitchFamily="34" charset="0"/>
              </a:rPr>
              <a:t>o</a:t>
            </a:r>
            <a:r>
              <a:rPr lang="pt-BR" sz="2400" b="1" spc="600" dirty="0" err="1">
                <a:latin typeface="Segoe UI Emoji" panose="020B0502040204020203" pitchFamily="34" charset="0"/>
                <a:ea typeface="Segoe UI Emoji" panose="020B0502040204020203" pitchFamily="34" charset="0"/>
                <a:cs typeface="Tahoma" panose="020B0604030504040204" pitchFamily="34" charset="0"/>
              </a:rPr>
              <a:t>b</a:t>
            </a:r>
            <a:r>
              <a:rPr lang="pt-BR" sz="2800" b="1" spc="600" dirty="0" err="1">
                <a:latin typeface="Segoe UI Emoji" panose="020B0502040204020203" pitchFamily="34" charset="0"/>
                <a:ea typeface="Segoe UI Emoji" panose="020B0502040204020203" pitchFamily="34" charset="0"/>
                <a:cs typeface="Tahoma" panose="020B0604030504040204" pitchFamily="34" charset="0"/>
              </a:rPr>
              <a:t>r</a:t>
            </a:r>
            <a:r>
              <a:rPr lang="pt-BR" sz="3200" b="1" spc="600" dirty="0" err="1">
                <a:latin typeface="Segoe UI Emoji" panose="020B0502040204020203" pitchFamily="34" charset="0"/>
                <a:ea typeface="Segoe UI Emoji" panose="020B0502040204020203" pitchFamily="34" charset="0"/>
                <a:cs typeface="Tahoma" panose="020B0604030504040204" pitchFamily="34" charset="0"/>
              </a:rPr>
              <a:t>i</a:t>
            </a:r>
            <a:r>
              <a:rPr lang="pt-BR" sz="3600" b="1" spc="600" dirty="0" err="1">
                <a:latin typeface="Segoe UI Emoji" panose="020B0502040204020203" pitchFamily="34" charset="0"/>
                <a:ea typeface="Segoe UI Emoji" panose="020B0502040204020203" pitchFamily="34" charset="0"/>
                <a:cs typeface="Tahoma" panose="020B0604030504040204" pitchFamily="34" charset="0"/>
              </a:rPr>
              <a:t>A</a:t>
            </a:r>
            <a:r>
              <a:rPr lang="pt-BR" sz="3200" b="1" spc="600" dirty="0" err="1">
                <a:latin typeface="Segoe UI Emoji" panose="020B0502040204020203" pitchFamily="34" charset="0"/>
                <a:ea typeface="Segoe UI Emoji" panose="020B0502040204020203" pitchFamily="34" charset="0"/>
                <a:cs typeface="Tahoma" panose="020B0604030504040204" pitchFamily="34" charset="0"/>
              </a:rPr>
              <a:t>g</a:t>
            </a:r>
            <a:r>
              <a:rPr lang="pt-BR" sz="2800" b="1" spc="600" dirty="0" err="1">
                <a:latin typeface="Segoe UI Emoji" panose="020B0502040204020203" pitchFamily="34" charset="0"/>
                <a:ea typeface="Segoe UI Emoji" panose="020B0502040204020203" pitchFamily="34" charset="0"/>
                <a:cs typeface="Tahoma" panose="020B0604030504040204" pitchFamily="34" charset="0"/>
              </a:rPr>
              <a:t>a</a:t>
            </a:r>
            <a:r>
              <a:rPr lang="pt-BR" sz="2400" b="1" spc="600" dirty="0" err="1">
                <a:latin typeface="Segoe UI Emoji" panose="020B0502040204020203" pitchFamily="34" charset="0"/>
                <a:ea typeface="Segoe UI Emoji" panose="020B0502040204020203" pitchFamily="34" charset="0"/>
                <a:cs typeface="Tahoma" panose="020B0604030504040204" pitchFamily="34" charset="0"/>
              </a:rPr>
              <a:t>d</a:t>
            </a:r>
            <a:r>
              <a:rPr lang="pt-BR" sz="1800" b="1" spc="600" dirty="0" err="1">
                <a:latin typeface="Segoe UI Emoji" panose="020B0502040204020203" pitchFamily="34" charset="0"/>
                <a:ea typeface="Segoe UI Emoji" panose="020B0502040204020203" pitchFamily="34" charset="0"/>
                <a:cs typeface="Tahoma" panose="020B0604030504040204" pitchFamily="34" charset="0"/>
              </a:rPr>
              <a:t>o</a:t>
            </a:r>
            <a:endParaRPr lang="pt-BR" sz="1800" b="1" spc="600" dirty="0">
              <a:latin typeface="Segoe UI Emoji" panose="020B0502040204020203" pitchFamily="34" charset="0"/>
              <a:ea typeface="Segoe UI Emoji" panose="020B0502040204020203" pitchFamily="34" charset="0"/>
            </a:endParaRPr>
          </a:p>
        </p:txBody>
      </p:sp>
      <p:pic>
        <p:nvPicPr>
          <p:cNvPr id="8" name="Google Shape;66;p13">
            <a:extLst>
              <a:ext uri="{FF2B5EF4-FFF2-40B4-BE49-F238E27FC236}">
                <a16:creationId xmlns:a16="http://schemas.microsoft.com/office/drawing/2014/main" id="{2EFB3024-E7C3-48C2-8783-682BAB4A788D}"/>
              </a:ext>
            </a:extLst>
          </p:cNvPr>
          <p:cNvPicPr preferRelativeResize="0"/>
          <p:nvPr/>
        </p:nvPicPr>
        <p:blipFill>
          <a:blip r:embed="rId2">
            <a:alphaModFix/>
          </a:blip>
          <a:stretch>
            <a:fillRect/>
          </a:stretch>
        </p:blipFill>
        <p:spPr>
          <a:xfrm>
            <a:off x="2822175" y="814533"/>
            <a:ext cx="3499650" cy="2281625"/>
          </a:xfrm>
          <a:prstGeom prst="rect">
            <a:avLst/>
          </a:prstGeom>
          <a:noFill/>
          <a:ln>
            <a:noFill/>
          </a:ln>
        </p:spPr>
      </p:pic>
    </p:spTree>
    <p:extLst>
      <p:ext uri="{BB962C8B-B14F-4D97-AF65-F5344CB8AC3E}">
        <p14:creationId xmlns:p14="http://schemas.microsoft.com/office/powerpoint/2010/main" val="3034459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94094F8-DA7B-499D-82A4-7BA1003FC032}"/>
              </a:ext>
            </a:extLst>
          </p:cNvPr>
          <p:cNvPicPr>
            <a:picLocks noChangeAspect="1"/>
          </p:cNvPicPr>
          <p:nvPr/>
        </p:nvPicPr>
        <p:blipFill>
          <a:blip r:embed="rId2"/>
          <a:stretch>
            <a:fillRect/>
          </a:stretch>
        </p:blipFill>
        <p:spPr>
          <a:xfrm>
            <a:off x="4037114" y="555448"/>
            <a:ext cx="4192485" cy="4170420"/>
          </a:xfrm>
          <a:prstGeom prst="rect">
            <a:avLst/>
          </a:prstGeom>
        </p:spPr>
      </p:pic>
      <p:sp>
        <p:nvSpPr>
          <p:cNvPr id="4" name="Retângulo 3">
            <a:extLst>
              <a:ext uri="{FF2B5EF4-FFF2-40B4-BE49-F238E27FC236}">
                <a16:creationId xmlns:a16="http://schemas.microsoft.com/office/drawing/2014/main" id="{E243F77B-383B-4F37-B7BC-768BE901F97E}"/>
              </a:ext>
            </a:extLst>
          </p:cNvPr>
          <p:cNvSpPr/>
          <p:nvPr/>
        </p:nvSpPr>
        <p:spPr>
          <a:xfrm>
            <a:off x="0" y="0"/>
            <a:ext cx="3232727"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7B327278-4A18-413E-8DE1-285F55DB2A7D}"/>
              </a:ext>
            </a:extLst>
          </p:cNvPr>
          <p:cNvSpPr txBox="1"/>
          <p:nvPr/>
        </p:nvSpPr>
        <p:spPr>
          <a:xfrm>
            <a:off x="0" y="1311558"/>
            <a:ext cx="3232727" cy="1384995"/>
          </a:xfrm>
          <a:prstGeom prst="rect">
            <a:avLst/>
          </a:prstGeom>
          <a:noFill/>
        </p:spPr>
        <p:txBody>
          <a:bodyPr wrap="square" rtlCol="0">
            <a:spAutoFit/>
          </a:bodyPr>
          <a:lstStyle/>
          <a:p>
            <a:pPr algn="ctr"/>
            <a:r>
              <a:rPr lang="pt-BR" sz="2800" dirty="0" err="1">
                <a:solidFill>
                  <a:schemeClr val="bg1"/>
                </a:solidFill>
                <a:latin typeface="Univers Condensed" panose="020B0506020202050204" pitchFamily="34" charset="0"/>
              </a:rPr>
              <a:t>Documents</a:t>
            </a:r>
            <a:r>
              <a:rPr lang="pt-BR" sz="2800" dirty="0">
                <a:solidFill>
                  <a:schemeClr val="bg1"/>
                </a:solidFill>
                <a:latin typeface="Univers Condensed" panose="020B0506020202050204" pitchFamily="34" charset="0"/>
              </a:rPr>
              <a:t> </a:t>
            </a:r>
          </a:p>
          <a:p>
            <a:pPr algn="ctr"/>
            <a:r>
              <a:rPr lang="pt-BR" sz="2800" dirty="0">
                <a:solidFill>
                  <a:schemeClr val="bg1"/>
                </a:solidFill>
                <a:latin typeface="Univers Condensed" panose="020B0506020202050204" pitchFamily="34" charset="0"/>
              </a:rPr>
              <a:t>vs. </a:t>
            </a:r>
          </a:p>
          <a:p>
            <a:pPr algn="ctr"/>
            <a:r>
              <a:rPr lang="pt-BR" sz="2800" dirty="0" err="1">
                <a:solidFill>
                  <a:schemeClr val="bg1"/>
                </a:solidFill>
                <a:latin typeface="Univers Condensed" panose="020B0506020202050204" pitchFamily="34" charset="0"/>
              </a:rPr>
              <a:t>Population</a:t>
            </a:r>
            <a:endParaRPr lang="pt-BR" sz="2800" dirty="0">
              <a:solidFill>
                <a:schemeClr val="bg1"/>
              </a:solidFill>
              <a:latin typeface="Univers Condensed" panose="020B0506020202050204" pitchFamily="34" charset="0"/>
            </a:endParaRPr>
          </a:p>
        </p:txBody>
      </p:sp>
      <p:sp>
        <p:nvSpPr>
          <p:cNvPr id="7" name="CaixaDeTexto 6">
            <a:extLst>
              <a:ext uri="{FF2B5EF4-FFF2-40B4-BE49-F238E27FC236}">
                <a16:creationId xmlns:a16="http://schemas.microsoft.com/office/drawing/2014/main" id="{36E270F3-50C6-47D7-B37B-DE0059E7CA66}"/>
              </a:ext>
            </a:extLst>
          </p:cNvPr>
          <p:cNvSpPr txBox="1"/>
          <p:nvPr/>
        </p:nvSpPr>
        <p:spPr>
          <a:xfrm>
            <a:off x="-1" y="3093487"/>
            <a:ext cx="3232727" cy="461665"/>
          </a:xfrm>
          <a:prstGeom prst="rect">
            <a:avLst/>
          </a:prstGeom>
          <a:noFill/>
        </p:spPr>
        <p:txBody>
          <a:bodyPr wrap="square" rtlCol="0">
            <a:spAutoFit/>
          </a:bodyPr>
          <a:lstStyle/>
          <a:p>
            <a:pPr algn="ctr"/>
            <a:r>
              <a:rPr lang="pt-BR" sz="2400" spc="300" dirty="0">
                <a:solidFill>
                  <a:schemeClr val="bg1"/>
                </a:solidFill>
                <a:latin typeface="Univers Condensed" panose="020B0506020202050204" pitchFamily="34" charset="0"/>
              </a:rPr>
              <a:t>R</a:t>
            </a:r>
            <a:r>
              <a:rPr lang="pt-BR" sz="2400" spc="300" baseline="30000" dirty="0">
                <a:solidFill>
                  <a:schemeClr val="bg1"/>
                </a:solidFill>
                <a:latin typeface="Univers Condensed" panose="020B0506020202050204" pitchFamily="34" charset="0"/>
              </a:rPr>
              <a:t>2</a:t>
            </a:r>
            <a:r>
              <a:rPr lang="pt-BR" sz="2400" spc="300" dirty="0">
                <a:solidFill>
                  <a:schemeClr val="bg1"/>
                </a:solidFill>
                <a:latin typeface="Univers Condensed" panose="020B0506020202050204" pitchFamily="34" charset="0"/>
              </a:rPr>
              <a:t> = 0,38</a:t>
            </a:r>
          </a:p>
        </p:txBody>
      </p:sp>
    </p:spTree>
    <p:extLst>
      <p:ext uri="{BB962C8B-B14F-4D97-AF65-F5344CB8AC3E}">
        <p14:creationId xmlns:p14="http://schemas.microsoft.com/office/powerpoint/2010/main" val="164116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6B50C712-E0B8-4AD6-B276-5836EF4B4AA6}"/>
              </a:ext>
            </a:extLst>
          </p:cNvPr>
          <p:cNvGraphicFramePr>
            <a:graphicFrameLocks noGrp="1"/>
          </p:cNvGraphicFramePr>
          <p:nvPr>
            <p:extLst>
              <p:ext uri="{D42A27DB-BD31-4B8C-83A1-F6EECF244321}">
                <p14:modId xmlns:p14="http://schemas.microsoft.com/office/powerpoint/2010/main" val="121827328"/>
              </p:ext>
            </p:extLst>
          </p:nvPr>
        </p:nvGraphicFramePr>
        <p:xfrm>
          <a:off x="988292" y="977037"/>
          <a:ext cx="6991926" cy="8944172"/>
        </p:xfrm>
        <a:graphic>
          <a:graphicData uri="http://schemas.openxmlformats.org/drawingml/2006/table">
            <a:tbl>
              <a:tblPr/>
              <a:tblGrid>
                <a:gridCol w="1165321">
                  <a:extLst>
                    <a:ext uri="{9D8B030D-6E8A-4147-A177-3AD203B41FA5}">
                      <a16:colId xmlns:a16="http://schemas.microsoft.com/office/drawing/2014/main" val="179275707"/>
                    </a:ext>
                  </a:extLst>
                </a:gridCol>
                <a:gridCol w="1165321">
                  <a:extLst>
                    <a:ext uri="{9D8B030D-6E8A-4147-A177-3AD203B41FA5}">
                      <a16:colId xmlns:a16="http://schemas.microsoft.com/office/drawing/2014/main" val="161192063"/>
                    </a:ext>
                  </a:extLst>
                </a:gridCol>
                <a:gridCol w="1165321">
                  <a:extLst>
                    <a:ext uri="{9D8B030D-6E8A-4147-A177-3AD203B41FA5}">
                      <a16:colId xmlns:a16="http://schemas.microsoft.com/office/drawing/2014/main" val="459675925"/>
                    </a:ext>
                  </a:extLst>
                </a:gridCol>
                <a:gridCol w="1165321">
                  <a:extLst>
                    <a:ext uri="{9D8B030D-6E8A-4147-A177-3AD203B41FA5}">
                      <a16:colId xmlns:a16="http://schemas.microsoft.com/office/drawing/2014/main" val="730270401"/>
                    </a:ext>
                  </a:extLst>
                </a:gridCol>
                <a:gridCol w="1165321">
                  <a:extLst>
                    <a:ext uri="{9D8B030D-6E8A-4147-A177-3AD203B41FA5}">
                      <a16:colId xmlns:a16="http://schemas.microsoft.com/office/drawing/2014/main" val="1353351473"/>
                    </a:ext>
                  </a:extLst>
                </a:gridCol>
                <a:gridCol w="1165321">
                  <a:extLst>
                    <a:ext uri="{9D8B030D-6E8A-4147-A177-3AD203B41FA5}">
                      <a16:colId xmlns:a16="http://schemas.microsoft.com/office/drawing/2014/main" val="3435872850"/>
                    </a:ext>
                  </a:extLst>
                </a:gridCol>
              </a:tblGrid>
              <a:tr h="152442">
                <a:tc>
                  <a:txBody>
                    <a:bodyPr/>
                    <a:lstStyle/>
                    <a:p>
                      <a:pPr algn="ctr" fontAlgn="base"/>
                      <a:r>
                        <a:rPr lang="pt-BR" sz="1400" dirty="0">
                          <a:effectLst/>
                          <a:latin typeface="Univers Condensed" panose="020B0506020202050204" pitchFamily="34" charset="0"/>
                        </a:rPr>
                        <a:t>Country</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Population</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GDP(Million USD)</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Papers</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Papers Per Capita*1000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GDP/Paper</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386136096"/>
                  </a:ext>
                </a:extLst>
              </a:tr>
              <a:tr h="79828">
                <a:tc>
                  <a:txBody>
                    <a:bodyPr/>
                    <a:lstStyle/>
                    <a:p>
                      <a:pPr algn="l" fontAlgn="base"/>
                      <a:r>
                        <a:rPr lang="pt-BR" sz="1400" dirty="0" err="1">
                          <a:effectLst/>
                          <a:latin typeface="Univers Condensed" panose="020B0506020202050204" pitchFamily="34" charset="0"/>
                        </a:rPr>
                        <a:t>Switzerland</a:t>
                      </a:r>
                      <a:endParaRPr lang="pt-BR" sz="1400" dirty="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7,997,000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631,183</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21,372</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2.673</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29.533</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623445370"/>
                  </a:ext>
                </a:extLst>
              </a:tr>
              <a:tr h="79828">
                <a:tc>
                  <a:txBody>
                    <a:bodyPr/>
                    <a:lstStyle/>
                    <a:p>
                      <a:pPr algn="l" fontAlgn="base"/>
                      <a:r>
                        <a:rPr lang="pt-BR" sz="1400">
                          <a:effectLst/>
                          <a:latin typeface="Univers Condensed" panose="020B0506020202050204" pitchFamily="34" charset="0"/>
                        </a:rPr>
                        <a:t>Denmark</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dirty="0">
                          <a:effectLst/>
                          <a:latin typeface="Univers Condensed" panose="020B0506020202050204" pitchFamily="34" charset="0"/>
                        </a:rPr>
                        <a:t>5,590,000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314,889</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11,787</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2.109</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26.715</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597139541"/>
                  </a:ext>
                </a:extLst>
              </a:tr>
              <a:tr h="79828">
                <a:tc>
                  <a:txBody>
                    <a:bodyPr/>
                    <a:lstStyle/>
                    <a:p>
                      <a:pPr algn="l" fontAlgn="base"/>
                      <a:r>
                        <a:rPr lang="pt-BR" sz="1400">
                          <a:effectLst/>
                          <a:latin typeface="Univers Condensed" panose="020B0506020202050204" pitchFamily="34" charset="0"/>
                        </a:rPr>
                        <a:t>Sweden</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9,517,000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dirty="0">
                          <a:effectLst/>
                          <a:latin typeface="Univers Condensed" panose="020B0506020202050204" pitchFamily="34" charset="0"/>
                        </a:rPr>
                        <a:t>523,804</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18,645</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1.959</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28.094</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204077577"/>
                  </a:ext>
                </a:extLst>
              </a:tr>
              <a:tr h="79828">
                <a:tc>
                  <a:txBody>
                    <a:bodyPr/>
                    <a:lstStyle/>
                    <a:p>
                      <a:pPr algn="l" fontAlgn="base"/>
                      <a:r>
                        <a:rPr lang="pt-BR" sz="1400">
                          <a:effectLst/>
                          <a:latin typeface="Univers Condensed" panose="020B0506020202050204" pitchFamily="34" charset="0"/>
                        </a:rPr>
                        <a:t>Norway</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dirty="0">
                          <a:effectLst/>
                          <a:latin typeface="Univers Condensed" panose="020B0506020202050204" pitchFamily="34" charset="0"/>
                        </a:rPr>
                        <a:t>5,019,000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499,667</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9,207</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1.834</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54.270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331005834"/>
                  </a:ext>
                </a:extLst>
              </a:tr>
              <a:tr h="79828">
                <a:tc>
                  <a:txBody>
                    <a:bodyPr/>
                    <a:lstStyle/>
                    <a:p>
                      <a:pPr algn="l" fontAlgn="base"/>
                      <a:r>
                        <a:rPr lang="pt-BR" sz="1400">
                          <a:effectLst/>
                          <a:latin typeface="Univers Condensed" panose="020B0506020202050204" pitchFamily="34" charset="0"/>
                        </a:rPr>
                        <a:t>Netherlands</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16,770,000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dirty="0">
                          <a:effectLst/>
                          <a:latin typeface="Univers Condensed" panose="020B0506020202050204" pitchFamily="34" charset="0"/>
                        </a:rPr>
                        <a:t>770,067</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dirty="0">
                          <a:effectLst/>
                          <a:latin typeface="Univers Condensed" panose="020B0506020202050204" pitchFamily="34" charset="0"/>
                        </a:rPr>
                        <a:t>29,296</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1.747</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26.286</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775509111"/>
                  </a:ext>
                </a:extLst>
              </a:tr>
              <a:tr h="79828">
                <a:tc>
                  <a:txBody>
                    <a:bodyPr/>
                    <a:lstStyle/>
                    <a:p>
                      <a:pPr algn="l" fontAlgn="base"/>
                      <a:r>
                        <a:rPr lang="pt-BR" sz="1400">
                          <a:effectLst/>
                          <a:latin typeface="Univers Condensed" panose="020B0506020202050204" pitchFamily="34" charset="0"/>
                        </a:rPr>
                        <a:t>Australia</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dirty="0">
                          <a:effectLst/>
                          <a:latin typeface="Univers Condensed" panose="020B0506020202050204" pitchFamily="34" charset="0"/>
                        </a:rPr>
                        <a:t>22,680,000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1,564,419</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38,607</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1.702</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40.522</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294285749"/>
                  </a:ext>
                </a:extLst>
              </a:tr>
              <a:tr h="79828">
                <a:tc>
                  <a:txBody>
                    <a:bodyPr/>
                    <a:lstStyle/>
                    <a:p>
                      <a:pPr algn="l" fontAlgn="base"/>
                      <a:r>
                        <a:rPr lang="pt-BR" sz="1400">
                          <a:effectLst/>
                          <a:latin typeface="Univers Condensed" panose="020B0506020202050204" pitchFamily="34" charset="0"/>
                        </a:rPr>
                        <a:t>Finland</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5,414,000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dirty="0">
                          <a:effectLst/>
                          <a:latin typeface="Univers Condensed" panose="020B0506020202050204" pitchFamily="34" charset="0"/>
                        </a:rPr>
                        <a:t>247,389</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dirty="0">
                          <a:effectLst/>
                          <a:latin typeface="Univers Condensed" panose="020B0506020202050204" pitchFamily="34" charset="0"/>
                        </a:rPr>
                        <a:t>9,207</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1.701</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26.870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46176354"/>
                  </a:ext>
                </a:extLst>
              </a:tr>
              <a:tr h="79828">
                <a:tc>
                  <a:txBody>
                    <a:bodyPr/>
                    <a:lstStyle/>
                    <a:p>
                      <a:pPr algn="l" fontAlgn="base"/>
                      <a:r>
                        <a:rPr lang="pt-BR" sz="1400">
                          <a:effectLst/>
                          <a:latin typeface="Univers Condensed" panose="020B0506020202050204" pitchFamily="34" charset="0"/>
                        </a:rPr>
                        <a:t>Singapore</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5,312,000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276,520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8,768</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dirty="0">
                          <a:effectLst/>
                          <a:latin typeface="Univers Condensed" panose="020B0506020202050204" pitchFamily="34" charset="0"/>
                        </a:rPr>
                        <a:t>1.651</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31.537</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479899730"/>
                  </a:ext>
                </a:extLst>
              </a:tr>
              <a:tr h="79828">
                <a:tc>
                  <a:txBody>
                    <a:bodyPr/>
                    <a:lstStyle/>
                    <a:p>
                      <a:pPr algn="l" fontAlgn="base"/>
                      <a:r>
                        <a:rPr lang="pt-BR" sz="1400">
                          <a:effectLst/>
                          <a:latin typeface="Univers Condensed" panose="020B0506020202050204" pitchFamily="34" charset="0"/>
                        </a:rPr>
                        <a:t>New Zealand</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4,433,000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dirty="0">
                          <a:effectLst/>
                          <a:latin typeface="Univers Condensed" panose="020B0506020202050204" pitchFamily="34" charset="0"/>
                        </a:rPr>
                        <a:t>171,256</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6,805</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dirty="0">
                          <a:effectLst/>
                          <a:latin typeface="Univers Condensed" panose="020B0506020202050204" pitchFamily="34" charset="0"/>
                        </a:rPr>
                        <a:t>1.535</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dirty="0">
                          <a:effectLst/>
                          <a:latin typeface="Univers Condensed" panose="020B0506020202050204" pitchFamily="34" charset="0"/>
                        </a:rPr>
                        <a:t>25.166</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893128706"/>
                  </a:ext>
                </a:extLst>
              </a:tr>
              <a:tr h="79828">
                <a:tc>
                  <a:txBody>
                    <a:bodyPr/>
                    <a:lstStyle/>
                    <a:p>
                      <a:pPr algn="l" fontAlgn="base"/>
                      <a:r>
                        <a:rPr lang="pt-BR" sz="1400">
                          <a:effectLst/>
                          <a:latin typeface="Univers Condensed" panose="020B0506020202050204" pitchFamily="34" charset="0"/>
                        </a:rPr>
                        <a:t>Belgium</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11,140,000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483,402</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16,111</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1.446</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dirty="0">
                          <a:effectLst/>
                          <a:latin typeface="Univers Condensed" panose="020B0506020202050204" pitchFamily="34" charset="0"/>
                        </a:rPr>
                        <a:t>30.004</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852873187"/>
                  </a:ext>
                </a:extLst>
              </a:tr>
              <a:tr h="79828">
                <a:tc>
                  <a:txBody>
                    <a:bodyPr/>
                    <a:lstStyle/>
                    <a:p>
                      <a:pPr algn="l" fontAlgn="base"/>
                      <a:r>
                        <a:rPr lang="pt-BR" sz="1400">
                          <a:effectLst/>
                          <a:latin typeface="Univers Condensed" panose="020B0506020202050204" pitchFamily="34" charset="0"/>
                        </a:rPr>
                        <a:t>Canada</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34,880,000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1,821,445</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dirty="0">
                          <a:effectLst/>
                          <a:latin typeface="Univers Condensed" panose="020B0506020202050204" pitchFamily="34" charset="0"/>
                        </a:rPr>
                        <a:t>49,947</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1.432</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dirty="0">
                          <a:effectLst/>
                          <a:latin typeface="Univers Condensed" panose="020B0506020202050204" pitchFamily="34" charset="0"/>
                        </a:rPr>
                        <a:t>36.468</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049920545"/>
                  </a:ext>
                </a:extLst>
              </a:tr>
              <a:tr h="79828">
                <a:tc>
                  <a:txBody>
                    <a:bodyPr/>
                    <a:lstStyle/>
                    <a:p>
                      <a:pPr algn="l" fontAlgn="base"/>
                      <a:r>
                        <a:rPr lang="pt-BR" sz="1400">
                          <a:effectLst/>
                          <a:latin typeface="Univers Condensed" panose="020B0506020202050204" pitchFamily="34" charset="0"/>
                        </a:rPr>
                        <a:t>United Kingdom</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63,230,000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2,417,600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90,018</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a:effectLst/>
                          <a:latin typeface="Univers Condensed" panose="020B0506020202050204" pitchFamily="34" charset="0"/>
                        </a:rPr>
                        <a:t>1.424</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dirty="0">
                          <a:effectLst/>
                          <a:latin typeface="Univers Condensed" panose="020B0506020202050204" pitchFamily="34" charset="0"/>
                        </a:rPr>
                        <a:t>26.857</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413844305"/>
                  </a:ext>
                </a:extLst>
              </a:tr>
              <a:tr h="79828">
                <a:tc>
                  <a:txBody>
                    <a:bodyPr/>
                    <a:lstStyle/>
                    <a:p>
                      <a:pPr algn="l" fontAlgn="base"/>
                      <a:r>
                        <a:rPr lang="pt-BR" sz="1400">
                          <a:effectLst/>
                          <a:latin typeface="Univers Condensed" panose="020B0506020202050204" pitchFamily="34" charset="0"/>
                        </a:rPr>
                        <a:t>Ireland</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4,589,000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210,638</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6,429</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dirty="0">
                          <a:effectLst/>
                          <a:latin typeface="Univers Condensed" panose="020B0506020202050204" pitchFamily="34" charset="0"/>
                        </a:rPr>
                        <a:t>1.401</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dirty="0">
                          <a:effectLst/>
                          <a:latin typeface="Univers Condensed" panose="020B0506020202050204" pitchFamily="34" charset="0"/>
                        </a:rPr>
                        <a:t>32.764</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175845805"/>
                  </a:ext>
                </a:extLst>
              </a:tr>
              <a:tr h="79828">
                <a:tc>
                  <a:txBody>
                    <a:bodyPr/>
                    <a:lstStyle/>
                    <a:p>
                      <a:pPr algn="l" fontAlgn="base"/>
                      <a:r>
                        <a:rPr lang="pt-BR" sz="1400">
                          <a:effectLst/>
                          <a:latin typeface="Univers Condensed" panose="020B0506020202050204" pitchFamily="34" charset="0"/>
                        </a:rPr>
                        <a:t>Israel</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7,908,000</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241,069</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r>
                        <a:rPr lang="pt-BR" sz="1400">
                          <a:effectLst/>
                          <a:latin typeface="Univers Condensed" panose="020B0506020202050204" pitchFamily="34" charset="0"/>
                        </a:rPr>
                        <a:t>10,492</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dirty="0">
                          <a:effectLst/>
                          <a:latin typeface="Univers Condensed" panose="020B0506020202050204" pitchFamily="34" charset="0"/>
                        </a:rPr>
                        <a:t>1.327</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r>
                        <a:rPr lang="pt-BR" sz="1400" dirty="0">
                          <a:effectLst/>
                          <a:latin typeface="Univers Condensed" panose="020B0506020202050204" pitchFamily="34" charset="0"/>
                        </a:rPr>
                        <a:t>22.976</a:t>
                      </a: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516468655"/>
                  </a:ext>
                </a:extLst>
              </a:tr>
              <a:tr h="79828">
                <a:tc>
                  <a:txBody>
                    <a:bodyPr/>
                    <a:lstStyle/>
                    <a:p>
                      <a:pPr algn="l" fontAlgn="base"/>
                      <a:endParaRPr lang="pt-BR" sz="1300" dirty="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30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30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300" dirty="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30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300" dirty="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822467329"/>
                  </a:ext>
                </a:extLst>
              </a:tr>
              <a:tr h="79828">
                <a:tc>
                  <a:txBody>
                    <a:bodyPr/>
                    <a:lstStyle/>
                    <a:p>
                      <a:pPr algn="l" fontAlgn="base"/>
                      <a:endParaRPr lang="pt-BR" sz="130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30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30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30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30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300" dirty="0">
                        <a:effectLst/>
                        <a:latin typeface="Univers Condensed" panose="020B0506020202050204" pitchFamily="34" charset="0"/>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199416908"/>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059987237"/>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183526579"/>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334038935"/>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295058329"/>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601450045"/>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26524244"/>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948810501"/>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04047770"/>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dirty="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714596121"/>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001731341"/>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918047536"/>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4031909213"/>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28484676"/>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944094635"/>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392198952"/>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284126527"/>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361228101"/>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70983654"/>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59772240"/>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314603896"/>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72942120"/>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654708219"/>
                  </a:ext>
                </a:extLst>
              </a:tr>
              <a:tr h="79828">
                <a:tc>
                  <a:txBody>
                    <a:bodyPr/>
                    <a:lstStyle/>
                    <a:p>
                      <a:pPr algn="l" fontAlgn="base"/>
                      <a:endParaRPr lang="pt-BR" sz="1200" dirty="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dirty="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dirty="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924644869"/>
                  </a:ext>
                </a:extLst>
              </a:tr>
              <a:tr h="79828">
                <a:tc>
                  <a:txBody>
                    <a:bodyPr/>
                    <a:lstStyle/>
                    <a:p>
                      <a:pPr algn="l"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dirty="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ctr" fontAlgn="base"/>
                      <a:endParaRPr lang="pt-BR" sz="1200" dirty="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dirty="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r" fontAlgn="base"/>
                      <a:endParaRPr lang="pt-BR" sz="1200" dirty="0">
                        <a:effectLst/>
                      </a:endParaRPr>
                    </a:p>
                  </a:txBody>
                  <a:tcPr marL="18172" marR="18172" marT="9086" marB="9086"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562562289"/>
                  </a:ext>
                </a:extLst>
              </a:tr>
            </a:tbl>
          </a:graphicData>
        </a:graphic>
      </p:graphicFrame>
      <p:sp>
        <p:nvSpPr>
          <p:cNvPr id="4" name="CaixaDeTexto 3">
            <a:extLst>
              <a:ext uri="{FF2B5EF4-FFF2-40B4-BE49-F238E27FC236}">
                <a16:creationId xmlns:a16="http://schemas.microsoft.com/office/drawing/2014/main" id="{F0BFBC5C-79DE-4C6A-BDC7-44414CCD4740}"/>
              </a:ext>
            </a:extLst>
          </p:cNvPr>
          <p:cNvSpPr txBox="1"/>
          <p:nvPr/>
        </p:nvSpPr>
        <p:spPr>
          <a:xfrm>
            <a:off x="1" y="175489"/>
            <a:ext cx="9144000" cy="461665"/>
          </a:xfrm>
          <a:prstGeom prst="rect">
            <a:avLst/>
          </a:prstGeom>
          <a:noFill/>
        </p:spPr>
        <p:txBody>
          <a:bodyPr wrap="square" rtlCol="0">
            <a:spAutoFit/>
          </a:bodyPr>
          <a:lstStyle/>
          <a:p>
            <a:pPr algn="ctr"/>
            <a:r>
              <a:rPr lang="pt-BR" sz="2400" dirty="0">
                <a:solidFill>
                  <a:schemeClr val="tx1"/>
                </a:solidFill>
                <a:latin typeface="Univers Condensed" panose="020B0506020202050204" pitchFamily="34" charset="0"/>
              </a:rPr>
              <a:t>Ranking - </a:t>
            </a:r>
            <a:r>
              <a:rPr lang="pt-BR" sz="2400" dirty="0" err="1">
                <a:solidFill>
                  <a:schemeClr val="tx1"/>
                </a:solidFill>
                <a:latin typeface="Univers Condensed" panose="020B0506020202050204" pitchFamily="34" charset="0"/>
              </a:rPr>
              <a:t>documents</a:t>
            </a:r>
            <a:r>
              <a:rPr lang="pt-BR" sz="2400" dirty="0">
                <a:solidFill>
                  <a:schemeClr val="tx1"/>
                </a:solidFill>
                <a:latin typeface="Univers Condensed" panose="020B0506020202050204" pitchFamily="34" charset="0"/>
              </a:rPr>
              <a:t> per capita</a:t>
            </a:r>
          </a:p>
        </p:txBody>
      </p:sp>
    </p:spTree>
    <p:extLst>
      <p:ext uri="{BB962C8B-B14F-4D97-AF65-F5344CB8AC3E}">
        <p14:creationId xmlns:p14="http://schemas.microsoft.com/office/powerpoint/2010/main" val="177528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595AC500-D983-4201-B358-CC2737CD9D64}"/>
              </a:ext>
            </a:extLst>
          </p:cNvPr>
          <p:cNvSpPr txBox="1"/>
          <p:nvPr/>
        </p:nvSpPr>
        <p:spPr>
          <a:xfrm>
            <a:off x="1" y="3104483"/>
            <a:ext cx="9144000" cy="1938992"/>
          </a:xfrm>
          <a:prstGeom prst="rect">
            <a:avLst/>
          </a:prstGeom>
          <a:noFill/>
        </p:spPr>
        <p:txBody>
          <a:bodyPr wrap="square" rtlCol="0">
            <a:spAutoFit/>
          </a:bodyPr>
          <a:lstStyle/>
          <a:p>
            <a:pPr algn="ctr"/>
            <a:r>
              <a:rPr lang="pt-BR" sz="2400" dirty="0">
                <a:solidFill>
                  <a:schemeClr val="tx1"/>
                </a:solidFill>
                <a:latin typeface="Segoe UI Light" panose="020B0502040204020203" pitchFamily="34" charset="0"/>
                <a:cs typeface="Segoe UI Light" panose="020B0502040204020203" pitchFamily="34" charset="0"/>
              </a:rPr>
              <a:t>% GDP per capita </a:t>
            </a:r>
            <a:r>
              <a:rPr lang="pt-BR" sz="2400" dirty="0" err="1">
                <a:solidFill>
                  <a:schemeClr val="tx1"/>
                </a:solidFill>
                <a:latin typeface="Segoe UI Light" panose="020B0502040204020203" pitchFamily="34" charset="0"/>
                <a:cs typeface="Segoe UI Light" panose="020B0502040204020203" pitchFamily="34" charset="0"/>
              </a:rPr>
              <a:t>invested</a:t>
            </a:r>
            <a:r>
              <a:rPr lang="pt-BR" sz="2400" dirty="0">
                <a:solidFill>
                  <a:schemeClr val="tx1"/>
                </a:solidFill>
                <a:latin typeface="Segoe UI Light" panose="020B0502040204020203" pitchFamily="34" charset="0"/>
                <a:cs typeface="Segoe UI Light" panose="020B0502040204020203" pitchFamily="34" charset="0"/>
              </a:rPr>
              <a:t> in R&amp;D </a:t>
            </a:r>
            <a:r>
              <a:rPr lang="pt-BR" sz="2400" dirty="0" err="1">
                <a:solidFill>
                  <a:schemeClr val="tx1"/>
                </a:solidFill>
                <a:latin typeface="Segoe UI Light" panose="020B0502040204020203" pitchFamily="34" charset="0"/>
                <a:cs typeface="Segoe UI Light" panose="020B0502040204020203" pitchFamily="34" charset="0"/>
              </a:rPr>
              <a:t>and</a:t>
            </a:r>
            <a:r>
              <a:rPr lang="pt-BR" sz="2400" dirty="0">
                <a:solidFill>
                  <a:schemeClr val="tx1"/>
                </a:solidFill>
                <a:latin typeface="Segoe UI Light" panose="020B0502040204020203" pitchFamily="34" charset="0"/>
                <a:cs typeface="Segoe UI Light" panose="020B0502040204020203" pitchFamily="34" charset="0"/>
              </a:rPr>
              <a:t> </a:t>
            </a:r>
            <a:r>
              <a:rPr lang="pt-BR" sz="2400" dirty="0" err="1">
                <a:solidFill>
                  <a:schemeClr val="tx1"/>
                </a:solidFill>
                <a:latin typeface="Segoe UI Light" panose="020B0502040204020203" pitchFamily="34" charset="0"/>
                <a:cs typeface="Segoe UI Light" panose="020B0502040204020203" pitchFamily="34" charset="0"/>
              </a:rPr>
              <a:t>Education</a:t>
            </a:r>
            <a:endParaRPr lang="pt-BR" sz="2400" dirty="0">
              <a:solidFill>
                <a:schemeClr val="tx1"/>
              </a:solidFill>
              <a:latin typeface="Segoe UI Light" panose="020B0502040204020203" pitchFamily="34" charset="0"/>
              <a:cs typeface="Segoe UI Light" panose="020B0502040204020203" pitchFamily="34" charset="0"/>
            </a:endParaRPr>
          </a:p>
          <a:p>
            <a:pPr algn="ctr"/>
            <a:endParaRPr lang="pt-BR" sz="2400" dirty="0">
              <a:solidFill>
                <a:schemeClr val="tx1"/>
              </a:solidFill>
              <a:latin typeface="Segoe UI Semilight" panose="020B0402040204020203" pitchFamily="34" charset="0"/>
              <a:cs typeface="Segoe UI Semilight" panose="020B0402040204020203" pitchFamily="34" charset="0"/>
            </a:endParaRPr>
          </a:p>
          <a:p>
            <a:pPr algn="ctr"/>
            <a:endParaRPr lang="pt-BR" sz="2400" dirty="0">
              <a:solidFill>
                <a:srgbClr val="008000"/>
              </a:solidFill>
              <a:latin typeface="Segoe UI Semilight" panose="020B0402040204020203" pitchFamily="34" charset="0"/>
              <a:cs typeface="Segoe UI Semilight" panose="020B0402040204020203" pitchFamily="34" charset="0"/>
            </a:endParaRPr>
          </a:p>
          <a:p>
            <a:pPr algn="ctr"/>
            <a:r>
              <a:rPr lang="pt-BR" sz="2000" dirty="0" err="1">
                <a:solidFill>
                  <a:srgbClr val="008000"/>
                </a:solidFill>
                <a:latin typeface="Segoe Print" panose="02000600000000000000" pitchFamily="2" charset="0"/>
                <a:cs typeface="Segoe UI Semilight" panose="020B0402040204020203" pitchFamily="34" charset="0"/>
              </a:rPr>
              <a:t>But</a:t>
            </a:r>
            <a:r>
              <a:rPr lang="pt-BR" sz="2000" dirty="0">
                <a:solidFill>
                  <a:srgbClr val="008000"/>
                </a:solidFill>
                <a:latin typeface="Segoe Print" panose="02000600000000000000" pitchFamily="2" charset="0"/>
                <a:cs typeface="Segoe UI Semilight" panose="020B0402040204020203" pitchFamily="34" charset="0"/>
              </a:rPr>
              <a:t> </a:t>
            </a:r>
            <a:r>
              <a:rPr lang="pt-BR" sz="2000" dirty="0" err="1">
                <a:solidFill>
                  <a:srgbClr val="008000"/>
                </a:solidFill>
                <a:latin typeface="Segoe Print" panose="02000600000000000000" pitchFamily="2" charset="0"/>
                <a:cs typeface="Segoe UI Semilight" panose="020B0402040204020203" pitchFamily="34" charset="0"/>
              </a:rPr>
              <a:t>is</a:t>
            </a:r>
            <a:r>
              <a:rPr lang="pt-BR" sz="2000" dirty="0">
                <a:solidFill>
                  <a:srgbClr val="008000"/>
                </a:solidFill>
                <a:latin typeface="Segoe Print" panose="02000600000000000000" pitchFamily="2" charset="0"/>
                <a:cs typeface="Segoe UI Semilight" panose="020B0402040204020203" pitchFamily="34" charset="0"/>
              </a:rPr>
              <a:t> it </a:t>
            </a:r>
            <a:r>
              <a:rPr lang="pt-BR" sz="2000" dirty="0" err="1">
                <a:solidFill>
                  <a:srgbClr val="008000"/>
                </a:solidFill>
                <a:latin typeface="Segoe Print" panose="02000600000000000000" pitchFamily="2" charset="0"/>
                <a:cs typeface="Segoe UI Semilight" panose="020B0402040204020203" pitchFamily="34" charset="0"/>
              </a:rPr>
              <a:t>really</a:t>
            </a:r>
            <a:r>
              <a:rPr lang="pt-BR" sz="2000" dirty="0">
                <a:solidFill>
                  <a:srgbClr val="008000"/>
                </a:solidFill>
                <a:latin typeface="Segoe Print" panose="02000600000000000000" pitchFamily="2" charset="0"/>
                <a:cs typeface="Segoe UI Semilight" panose="020B0402040204020203" pitchFamily="34" charset="0"/>
              </a:rPr>
              <a:t> a </a:t>
            </a:r>
            <a:r>
              <a:rPr lang="pt-BR" sz="2000" dirty="0" err="1">
                <a:solidFill>
                  <a:srgbClr val="008000"/>
                </a:solidFill>
                <a:latin typeface="Segoe Print" panose="02000600000000000000" pitchFamily="2" charset="0"/>
                <a:cs typeface="Segoe UI Semilight" panose="020B0402040204020203" pitchFamily="34" charset="0"/>
              </a:rPr>
              <a:t>good</a:t>
            </a:r>
            <a:r>
              <a:rPr lang="pt-BR" sz="2000" dirty="0">
                <a:solidFill>
                  <a:srgbClr val="008000"/>
                </a:solidFill>
                <a:latin typeface="Segoe Print" panose="02000600000000000000" pitchFamily="2" charset="0"/>
                <a:cs typeface="Segoe UI Semilight" panose="020B0402040204020203" pitchFamily="34" charset="0"/>
              </a:rPr>
              <a:t> </a:t>
            </a:r>
            <a:r>
              <a:rPr lang="pt-BR" sz="2000" dirty="0" err="1">
                <a:solidFill>
                  <a:srgbClr val="008000"/>
                </a:solidFill>
                <a:latin typeface="Segoe Print" panose="02000600000000000000" pitchFamily="2" charset="0"/>
                <a:cs typeface="Segoe UI Semilight" panose="020B0402040204020203" pitchFamily="34" charset="0"/>
              </a:rPr>
              <a:t>metric</a:t>
            </a:r>
            <a:r>
              <a:rPr lang="pt-BR" sz="2000" dirty="0">
                <a:solidFill>
                  <a:srgbClr val="008000"/>
                </a:solidFill>
                <a:latin typeface="Segoe Print" panose="02000600000000000000" pitchFamily="2" charset="0"/>
                <a:cs typeface="Segoe UI Semilight" panose="020B0402040204020203" pitchFamily="34" charset="0"/>
              </a:rPr>
              <a:t>?</a:t>
            </a:r>
          </a:p>
          <a:p>
            <a:pPr algn="ctr"/>
            <a:endParaRPr lang="pt-BR" sz="2400" dirty="0">
              <a:solidFill>
                <a:schemeClr val="tx1"/>
              </a:solidFill>
              <a:latin typeface="Segoe UI Semilight" panose="020B0402040204020203" pitchFamily="34" charset="0"/>
              <a:cs typeface="Segoe UI Semilight" panose="020B0402040204020203" pitchFamily="34" charset="0"/>
            </a:endParaRPr>
          </a:p>
        </p:txBody>
      </p:sp>
      <p:sp>
        <p:nvSpPr>
          <p:cNvPr id="10" name="Retângulo 9">
            <a:extLst>
              <a:ext uri="{FF2B5EF4-FFF2-40B4-BE49-F238E27FC236}">
                <a16:creationId xmlns:a16="http://schemas.microsoft.com/office/drawing/2014/main" id="{1D61FBDB-88A3-437B-AB23-91A6DE5ED6C4}"/>
              </a:ext>
            </a:extLst>
          </p:cNvPr>
          <p:cNvSpPr/>
          <p:nvPr/>
        </p:nvSpPr>
        <p:spPr>
          <a:xfrm>
            <a:off x="0" y="0"/>
            <a:ext cx="9144000" cy="25717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4627B4B0-E7EE-4F1C-8AC8-8A86CD545AAD}"/>
              </a:ext>
            </a:extLst>
          </p:cNvPr>
          <p:cNvSpPr txBox="1"/>
          <p:nvPr/>
        </p:nvSpPr>
        <p:spPr>
          <a:xfrm>
            <a:off x="0" y="994398"/>
            <a:ext cx="9144000" cy="738664"/>
          </a:xfrm>
          <a:prstGeom prst="rect">
            <a:avLst/>
          </a:prstGeom>
          <a:noFill/>
        </p:spPr>
        <p:txBody>
          <a:bodyPr wrap="square" rtlCol="0">
            <a:spAutoFit/>
          </a:bodyPr>
          <a:lstStyle/>
          <a:p>
            <a:pPr algn="ctr" fontAlgn="base"/>
            <a:r>
              <a:rPr lang="en-US" sz="2800" b="1" i="0" dirty="0">
                <a:solidFill>
                  <a:schemeClr val="bg1"/>
                </a:solidFill>
                <a:effectLst/>
                <a:latin typeface="Avenir Next LT Pro Light" panose="020B0304020202020204" pitchFamily="34" charset="0"/>
                <a:ea typeface="Roboto Thin" panose="02000000000000000000" pitchFamily="2" charset="0"/>
              </a:rPr>
              <a:t>What else may influence scientific production?</a:t>
            </a:r>
          </a:p>
          <a:p>
            <a:pPr algn="ctr"/>
            <a:endParaRPr lang="pt-BR" b="1" dirty="0">
              <a:solidFill>
                <a:schemeClr val="bg1"/>
              </a:solidFill>
            </a:endParaRPr>
          </a:p>
        </p:txBody>
      </p:sp>
    </p:spTree>
    <p:extLst>
      <p:ext uri="{BB962C8B-B14F-4D97-AF65-F5344CB8AC3E}">
        <p14:creationId xmlns:p14="http://schemas.microsoft.com/office/powerpoint/2010/main" val="1159340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14576BC-94C8-46FB-AC6B-2199205B809E}"/>
              </a:ext>
            </a:extLst>
          </p:cNvPr>
          <p:cNvPicPr>
            <a:picLocks noChangeAspect="1"/>
          </p:cNvPicPr>
          <p:nvPr/>
        </p:nvPicPr>
        <p:blipFill>
          <a:blip r:embed="rId2"/>
          <a:stretch>
            <a:fillRect/>
          </a:stretch>
        </p:blipFill>
        <p:spPr>
          <a:xfrm>
            <a:off x="1330037" y="285462"/>
            <a:ext cx="6682076" cy="4716760"/>
          </a:xfrm>
          <a:prstGeom prst="rect">
            <a:avLst/>
          </a:prstGeom>
        </p:spPr>
      </p:pic>
      <p:sp>
        <p:nvSpPr>
          <p:cNvPr id="4" name="CaixaDeTexto 3">
            <a:extLst>
              <a:ext uri="{FF2B5EF4-FFF2-40B4-BE49-F238E27FC236}">
                <a16:creationId xmlns:a16="http://schemas.microsoft.com/office/drawing/2014/main" id="{D5630C59-B491-42A2-8B5D-7813294D1F35}"/>
              </a:ext>
            </a:extLst>
          </p:cNvPr>
          <p:cNvSpPr txBox="1"/>
          <p:nvPr/>
        </p:nvSpPr>
        <p:spPr>
          <a:xfrm>
            <a:off x="5689600" y="3817747"/>
            <a:ext cx="1228436" cy="276999"/>
          </a:xfrm>
          <a:prstGeom prst="rect">
            <a:avLst/>
          </a:prstGeom>
          <a:noFill/>
        </p:spPr>
        <p:txBody>
          <a:bodyPr wrap="square" rtlCol="0">
            <a:spAutoFit/>
          </a:bodyPr>
          <a:lstStyle/>
          <a:p>
            <a:r>
              <a:rPr lang="pt-BR" sz="1200" dirty="0">
                <a:solidFill>
                  <a:schemeClr val="bg1">
                    <a:lumMod val="50000"/>
                  </a:schemeClr>
                </a:solidFill>
              </a:rPr>
              <a:t>R</a:t>
            </a:r>
            <a:r>
              <a:rPr lang="pt-BR" sz="1200" baseline="30000" dirty="0">
                <a:solidFill>
                  <a:schemeClr val="bg1">
                    <a:lumMod val="50000"/>
                  </a:schemeClr>
                </a:solidFill>
              </a:rPr>
              <a:t>2</a:t>
            </a:r>
            <a:r>
              <a:rPr lang="pt-BR" sz="1200" dirty="0">
                <a:solidFill>
                  <a:schemeClr val="bg1">
                    <a:lumMod val="50000"/>
                  </a:schemeClr>
                </a:solidFill>
              </a:rPr>
              <a:t> = 0,37</a:t>
            </a:r>
          </a:p>
        </p:txBody>
      </p:sp>
    </p:spTree>
    <p:extLst>
      <p:ext uri="{BB962C8B-B14F-4D97-AF65-F5344CB8AC3E}">
        <p14:creationId xmlns:p14="http://schemas.microsoft.com/office/powerpoint/2010/main" val="374698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595AC500-D983-4201-B358-CC2737CD9D64}"/>
              </a:ext>
            </a:extLst>
          </p:cNvPr>
          <p:cNvSpPr txBox="1"/>
          <p:nvPr/>
        </p:nvSpPr>
        <p:spPr>
          <a:xfrm>
            <a:off x="1" y="3104483"/>
            <a:ext cx="9144000" cy="1200329"/>
          </a:xfrm>
          <a:prstGeom prst="rect">
            <a:avLst/>
          </a:prstGeom>
          <a:noFill/>
        </p:spPr>
        <p:txBody>
          <a:bodyPr wrap="square" rtlCol="0">
            <a:spAutoFit/>
          </a:bodyPr>
          <a:lstStyle/>
          <a:p>
            <a:pPr algn="ctr"/>
            <a:endParaRPr lang="pt-BR" sz="2400" dirty="0">
              <a:solidFill>
                <a:srgbClr val="008000"/>
              </a:solidFill>
              <a:latin typeface="Segoe UI Semilight" panose="020B0402040204020203" pitchFamily="34" charset="0"/>
              <a:cs typeface="Segoe UI Semilight" panose="020B0402040204020203" pitchFamily="34" charset="0"/>
            </a:endParaRPr>
          </a:p>
          <a:p>
            <a:pPr algn="ctr"/>
            <a:r>
              <a:rPr lang="pt-BR" sz="2400" dirty="0" err="1">
                <a:latin typeface="Segoe Print" panose="02000600000000000000" pitchFamily="2" charset="0"/>
                <a:cs typeface="Segoe UI Semilight" panose="020B0402040204020203" pitchFamily="34" charset="0"/>
              </a:rPr>
              <a:t>But</a:t>
            </a:r>
            <a:r>
              <a:rPr lang="pt-BR" sz="2400" dirty="0">
                <a:latin typeface="Segoe Print" panose="02000600000000000000" pitchFamily="2" charset="0"/>
                <a:cs typeface="Segoe UI Semilight" panose="020B0402040204020203" pitchFamily="34" charset="0"/>
              </a:rPr>
              <a:t> </a:t>
            </a:r>
            <a:r>
              <a:rPr lang="pt-BR" sz="2400" dirty="0" err="1">
                <a:latin typeface="Segoe Print" panose="02000600000000000000" pitchFamily="2" charset="0"/>
                <a:cs typeface="Segoe UI Semilight" panose="020B0402040204020203" pitchFamily="34" charset="0"/>
              </a:rPr>
              <a:t>what</a:t>
            </a:r>
            <a:r>
              <a:rPr lang="pt-BR" sz="2400" dirty="0">
                <a:latin typeface="Segoe Print" panose="02000600000000000000" pitchFamily="2" charset="0"/>
                <a:cs typeface="Segoe UI Semilight" panose="020B0402040204020203" pitchFamily="34" charset="0"/>
              </a:rPr>
              <a:t> </a:t>
            </a:r>
            <a:r>
              <a:rPr lang="pt-BR" sz="2400" dirty="0" err="1">
                <a:latin typeface="Segoe Print" panose="02000600000000000000" pitchFamily="2" charset="0"/>
                <a:cs typeface="Segoe UI Semilight" panose="020B0402040204020203" pitchFamily="34" charset="0"/>
              </a:rPr>
              <a:t>about</a:t>
            </a:r>
            <a:r>
              <a:rPr lang="pt-BR" sz="2400" dirty="0">
                <a:latin typeface="Segoe Print" panose="02000600000000000000" pitchFamily="2" charset="0"/>
                <a:cs typeface="Segoe UI Semilight" panose="020B0402040204020203" pitchFamily="34" charset="0"/>
              </a:rPr>
              <a:t> </a:t>
            </a:r>
            <a:r>
              <a:rPr lang="pt-BR" sz="2400" dirty="0" err="1">
                <a:latin typeface="Segoe Print" panose="02000600000000000000" pitchFamily="2" charset="0"/>
                <a:cs typeface="Segoe UI Semilight" panose="020B0402040204020203" pitchFamily="34" charset="0"/>
              </a:rPr>
              <a:t>red</a:t>
            </a:r>
            <a:r>
              <a:rPr lang="pt-BR" sz="2400" dirty="0">
                <a:latin typeface="Segoe Print" panose="02000600000000000000" pitchFamily="2" charset="0"/>
                <a:cs typeface="Segoe UI Semilight" panose="020B0402040204020203" pitchFamily="34" charset="0"/>
              </a:rPr>
              <a:t> tape?</a:t>
            </a:r>
          </a:p>
          <a:p>
            <a:pPr algn="ctr"/>
            <a:endParaRPr lang="pt-BR" sz="2400" dirty="0">
              <a:solidFill>
                <a:schemeClr val="tx1"/>
              </a:solidFill>
              <a:latin typeface="Segoe UI Semilight" panose="020B0402040204020203" pitchFamily="34" charset="0"/>
              <a:cs typeface="Segoe UI Semilight" panose="020B0402040204020203" pitchFamily="34" charset="0"/>
            </a:endParaRPr>
          </a:p>
        </p:txBody>
      </p:sp>
      <p:sp>
        <p:nvSpPr>
          <p:cNvPr id="10" name="Retângulo 9">
            <a:extLst>
              <a:ext uri="{FF2B5EF4-FFF2-40B4-BE49-F238E27FC236}">
                <a16:creationId xmlns:a16="http://schemas.microsoft.com/office/drawing/2014/main" id="{1D61FBDB-88A3-437B-AB23-91A6DE5ED6C4}"/>
              </a:ext>
            </a:extLst>
          </p:cNvPr>
          <p:cNvSpPr/>
          <p:nvPr/>
        </p:nvSpPr>
        <p:spPr>
          <a:xfrm>
            <a:off x="0" y="0"/>
            <a:ext cx="9144000" cy="25717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4627B4B0-E7EE-4F1C-8AC8-8A86CD545AAD}"/>
              </a:ext>
            </a:extLst>
          </p:cNvPr>
          <p:cNvSpPr txBox="1"/>
          <p:nvPr/>
        </p:nvSpPr>
        <p:spPr>
          <a:xfrm>
            <a:off x="0" y="994398"/>
            <a:ext cx="9144000" cy="738664"/>
          </a:xfrm>
          <a:prstGeom prst="rect">
            <a:avLst/>
          </a:prstGeom>
          <a:noFill/>
        </p:spPr>
        <p:txBody>
          <a:bodyPr wrap="square" rtlCol="0">
            <a:spAutoFit/>
          </a:bodyPr>
          <a:lstStyle/>
          <a:p>
            <a:pPr algn="ctr" fontAlgn="base"/>
            <a:r>
              <a:rPr lang="en-US" sz="2800" b="1" i="0" dirty="0">
                <a:solidFill>
                  <a:schemeClr val="bg1"/>
                </a:solidFill>
                <a:effectLst/>
                <a:latin typeface="Avenir Next LT Pro Light" panose="020B0304020202020204" pitchFamily="34" charset="0"/>
                <a:ea typeface="Roboto Thin" panose="02000000000000000000" pitchFamily="2" charset="0"/>
              </a:rPr>
              <a:t>Population and investments play an obvious role.</a:t>
            </a:r>
          </a:p>
          <a:p>
            <a:pPr algn="ctr"/>
            <a:endParaRPr lang="pt-BR" b="1" dirty="0">
              <a:solidFill>
                <a:schemeClr val="bg1"/>
              </a:solidFill>
            </a:endParaRPr>
          </a:p>
        </p:txBody>
      </p:sp>
    </p:spTree>
    <p:extLst>
      <p:ext uri="{BB962C8B-B14F-4D97-AF65-F5344CB8AC3E}">
        <p14:creationId xmlns:p14="http://schemas.microsoft.com/office/powerpoint/2010/main" val="223791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1D61FBDB-88A3-437B-AB23-91A6DE5ED6C4}"/>
              </a:ext>
            </a:extLst>
          </p:cNvPr>
          <p:cNvSpPr/>
          <p:nvPr/>
        </p:nvSpPr>
        <p:spPr>
          <a:xfrm>
            <a:off x="0" y="-1"/>
            <a:ext cx="2957052" cy="50808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4627B4B0-E7EE-4F1C-8AC8-8A86CD545AAD}"/>
              </a:ext>
            </a:extLst>
          </p:cNvPr>
          <p:cNvSpPr txBox="1"/>
          <p:nvPr/>
        </p:nvSpPr>
        <p:spPr>
          <a:xfrm>
            <a:off x="0" y="1771531"/>
            <a:ext cx="2957052" cy="1600438"/>
          </a:xfrm>
          <a:prstGeom prst="rect">
            <a:avLst/>
          </a:prstGeom>
          <a:noFill/>
        </p:spPr>
        <p:txBody>
          <a:bodyPr wrap="square" rtlCol="0">
            <a:spAutoFit/>
          </a:bodyPr>
          <a:lstStyle/>
          <a:p>
            <a:pPr algn="ctr" fontAlgn="base"/>
            <a:r>
              <a:rPr lang="en-US" sz="2800" b="1" i="0" dirty="0">
                <a:solidFill>
                  <a:schemeClr val="bg1"/>
                </a:solidFill>
                <a:effectLst/>
                <a:latin typeface="Avenir Next LT Pro Light" panose="020B0304020202020204" pitchFamily="34" charset="0"/>
                <a:ea typeface="Roboto Thin" panose="02000000000000000000" pitchFamily="2" charset="0"/>
              </a:rPr>
              <a:t>Government </a:t>
            </a:r>
          </a:p>
          <a:p>
            <a:pPr algn="ctr" fontAlgn="base"/>
            <a:r>
              <a:rPr lang="en-US" sz="2800" b="1" i="0" dirty="0">
                <a:solidFill>
                  <a:schemeClr val="bg1"/>
                </a:solidFill>
                <a:effectLst/>
                <a:latin typeface="Avenir Next LT Pro Light" panose="020B0304020202020204" pitchFamily="34" charset="0"/>
                <a:ea typeface="Roboto Thin" panose="02000000000000000000" pitchFamily="2" charset="0"/>
              </a:rPr>
              <a:t>Effectiveness</a:t>
            </a:r>
          </a:p>
          <a:p>
            <a:pPr algn="ctr" fontAlgn="base"/>
            <a:r>
              <a:rPr lang="en-US" sz="2800" b="1" dirty="0">
                <a:solidFill>
                  <a:schemeClr val="bg1"/>
                </a:solidFill>
                <a:latin typeface="Avenir Next LT Pro Light" panose="020B0304020202020204" pitchFamily="34" charset="0"/>
                <a:ea typeface="Roboto Thin" panose="02000000000000000000" pitchFamily="2" charset="0"/>
              </a:rPr>
              <a:t>Index</a:t>
            </a:r>
            <a:endParaRPr lang="en-US" sz="2800" b="1" i="0" dirty="0">
              <a:solidFill>
                <a:schemeClr val="bg1"/>
              </a:solidFill>
              <a:effectLst/>
              <a:latin typeface="Avenir Next LT Pro Light" panose="020B0304020202020204" pitchFamily="34" charset="0"/>
              <a:ea typeface="Roboto Thin" panose="02000000000000000000" pitchFamily="2" charset="0"/>
            </a:endParaRPr>
          </a:p>
          <a:p>
            <a:pPr algn="ctr"/>
            <a:endParaRPr lang="pt-BR" b="1" dirty="0">
              <a:solidFill>
                <a:schemeClr val="bg1"/>
              </a:solidFill>
            </a:endParaRPr>
          </a:p>
        </p:txBody>
      </p:sp>
      <p:sp>
        <p:nvSpPr>
          <p:cNvPr id="3" name="CaixaDeTexto 2">
            <a:extLst>
              <a:ext uri="{FF2B5EF4-FFF2-40B4-BE49-F238E27FC236}">
                <a16:creationId xmlns:a16="http://schemas.microsoft.com/office/drawing/2014/main" id="{A6F7768B-793B-45B1-80BF-4BA86DD9996C}"/>
              </a:ext>
            </a:extLst>
          </p:cNvPr>
          <p:cNvSpPr txBox="1"/>
          <p:nvPr/>
        </p:nvSpPr>
        <p:spPr>
          <a:xfrm>
            <a:off x="3480619" y="1374623"/>
            <a:ext cx="5043949" cy="2533707"/>
          </a:xfrm>
          <a:prstGeom prst="rect">
            <a:avLst/>
          </a:prstGeom>
          <a:noFill/>
        </p:spPr>
        <p:txBody>
          <a:bodyPr wrap="square" rtlCol="0">
            <a:spAutoFit/>
          </a:bodyPr>
          <a:lstStyle/>
          <a:p>
            <a:pPr algn="ctr">
              <a:lnSpc>
                <a:spcPct val="150000"/>
              </a:lnSpc>
            </a:pPr>
            <a:r>
              <a:rPr lang="pt-BR" sz="1800" dirty="0">
                <a:solidFill>
                  <a:schemeClr val="tx1"/>
                </a:solidFill>
                <a:latin typeface="Segoe UI Light" panose="020B0502040204020203" pitchFamily="34" charset="0"/>
                <a:cs typeface="Segoe UI Light" panose="020B0502040204020203" pitchFamily="34" charset="0"/>
              </a:rPr>
              <a:t>C</a:t>
            </a:r>
            <a:r>
              <a:rPr lang="en-US" sz="1800" dirty="0" err="1">
                <a:solidFill>
                  <a:schemeClr val="tx1"/>
                </a:solidFill>
                <a:latin typeface="Segoe UI Light" panose="020B0502040204020203" pitchFamily="34" charset="0"/>
                <a:cs typeface="Segoe UI Light" panose="020B0502040204020203" pitchFamily="34" charset="0"/>
              </a:rPr>
              <a:t>ombines</a:t>
            </a:r>
            <a:r>
              <a:rPr lang="en-US" sz="1800" dirty="0">
                <a:solidFill>
                  <a:schemeClr val="tx1"/>
                </a:solidFill>
                <a:latin typeface="Segoe UI Light" panose="020B0502040204020203" pitchFamily="34" charset="0"/>
                <a:cs typeface="Segoe UI Light" panose="020B0502040204020203" pitchFamily="34" charset="0"/>
              </a:rPr>
              <a:t> into a single grouping responses on the quality of public service provision, the quality of the bureaucracy, the competence of civil servants, the independence of the civil service from political pressures, and the credibility of the government's commitment to policies.</a:t>
            </a:r>
            <a:endParaRPr lang="pt-BR" sz="18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6141499"/>
      </p:ext>
    </p:extLst>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TotalTime>
  <Words>1239</Words>
  <Application>Microsoft Office PowerPoint</Application>
  <PresentationFormat>Apresentação na tela (16:9)</PresentationFormat>
  <Paragraphs>341</Paragraphs>
  <Slides>30</Slides>
  <Notes>15</Notes>
  <HiddenSlides>0</HiddenSlides>
  <MMClips>0</MMClips>
  <ScaleCrop>false</ScaleCrop>
  <HeadingPairs>
    <vt:vector size="6" baseType="variant">
      <vt:variant>
        <vt:lpstr>Fontes usadas</vt:lpstr>
      </vt:variant>
      <vt:variant>
        <vt:i4>16</vt:i4>
      </vt:variant>
      <vt:variant>
        <vt:lpstr>Tema</vt:lpstr>
      </vt:variant>
      <vt:variant>
        <vt:i4>1</vt:i4>
      </vt:variant>
      <vt:variant>
        <vt:lpstr>Títulos de slides</vt:lpstr>
      </vt:variant>
      <vt:variant>
        <vt:i4>30</vt:i4>
      </vt:variant>
    </vt:vector>
  </HeadingPairs>
  <TitlesOfParts>
    <vt:vector size="47" baseType="lpstr">
      <vt:lpstr>Segoe UI Semilight</vt:lpstr>
      <vt:lpstr>Calibri</vt:lpstr>
      <vt:lpstr>Roboto Mono</vt:lpstr>
      <vt:lpstr>Tahoma</vt:lpstr>
      <vt:lpstr>Segoe UI Emoji</vt:lpstr>
      <vt:lpstr>Segoe Print</vt:lpstr>
      <vt:lpstr>Segoe UI Light</vt:lpstr>
      <vt:lpstr>Univers Condensed</vt:lpstr>
      <vt:lpstr>Roboto Condensed</vt:lpstr>
      <vt:lpstr>Roboto Mono Thin</vt:lpstr>
      <vt:lpstr>Merriweather</vt:lpstr>
      <vt:lpstr>Avenir Next LT Pro Light</vt:lpstr>
      <vt:lpstr>Segoe UI</vt:lpstr>
      <vt:lpstr>Roboto</vt:lpstr>
      <vt:lpstr>Arial</vt:lpstr>
      <vt:lpstr>Roboto Light</vt:lpstr>
      <vt:lpstr>Paradigm</vt:lpstr>
      <vt:lpstr>Relação do PIB per capita com a produção científica de cada país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Initial model → Linear Regression</vt:lpstr>
      <vt:lpstr>Linear Regression → Improvements</vt:lpstr>
      <vt:lpstr>Linear Regression → Improvements</vt:lpstr>
      <vt:lpstr>Linear Regression → Improvements</vt:lpstr>
      <vt:lpstr>Linear Regression → Improvements</vt:lpstr>
      <vt:lpstr>Linear Regression → Improvements</vt:lpstr>
      <vt:lpstr>Linear Regression → Improvements</vt:lpstr>
      <vt:lpstr>Linear Regression → Improvements</vt:lpstr>
      <vt:lpstr>Linear Regression → Error Analyses</vt:lpstr>
      <vt:lpstr>Linear Regression → Error Analyses</vt:lpstr>
      <vt:lpstr>Linear Regression → Summary</vt:lpstr>
      <vt:lpstr>Other models→ Summary</vt:lpstr>
      <vt:lpstr>Future experiments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Relação do PIB per capita com a produção científica de cada país</dc:title>
  <cp:lastModifiedBy>Diogo Martins de Sa</cp:lastModifiedBy>
  <cp:revision>72</cp:revision>
  <dcterms:modified xsi:type="dcterms:W3CDTF">2020-11-06T20:56:36Z</dcterms:modified>
</cp:coreProperties>
</file>